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42"/>
  </p:notesMasterIdLst>
  <p:handoutMasterIdLst>
    <p:handoutMasterId r:id="rId43"/>
  </p:handoutMasterIdLst>
  <p:sldIdLst>
    <p:sldId id="445" r:id="rId2"/>
    <p:sldId id="665" r:id="rId3"/>
    <p:sldId id="378" r:id="rId4"/>
    <p:sldId id="667" r:id="rId5"/>
    <p:sldId id="735" r:id="rId6"/>
    <p:sldId id="786" r:id="rId7"/>
    <p:sldId id="787" r:id="rId8"/>
    <p:sldId id="590" r:id="rId9"/>
    <p:sldId id="741" r:id="rId10"/>
    <p:sldId id="742" r:id="rId11"/>
    <p:sldId id="737" r:id="rId12"/>
    <p:sldId id="785" r:id="rId13"/>
    <p:sldId id="753" r:id="rId14"/>
    <p:sldId id="804" r:id="rId15"/>
    <p:sldId id="748" r:id="rId16"/>
    <p:sldId id="765" r:id="rId17"/>
    <p:sldId id="788" r:id="rId18"/>
    <p:sldId id="766" r:id="rId19"/>
    <p:sldId id="757" r:id="rId20"/>
    <p:sldId id="791" r:id="rId21"/>
    <p:sldId id="793" r:id="rId22"/>
    <p:sldId id="794" r:id="rId23"/>
    <p:sldId id="792" r:id="rId24"/>
    <p:sldId id="795" r:id="rId25"/>
    <p:sldId id="799" r:id="rId26"/>
    <p:sldId id="798" r:id="rId27"/>
    <p:sldId id="797" r:id="rId28"/>
    <p:sldId id="796" r:id="rId29"/>
    <p:sldId id="778" r:id="rId30"/>
    <p:sldId id="800" r:id="rId31"/>
    <p:sldId id="803" r:id="rId32"/>
    <p:sldId id="802" r:id="rId33"/>
    <p:sldId id="801" r:id="rId34"/>
    <p:sldId id="756" r:id="rId35"/>
    <p:sldId id="781" r:id="rId36"/>
    <p:sldId id="764" r:id="rId37"/>
    <p:sldId id="779" r:id="rId38"/>
    <p:sldId id="780" r:id="rId39"/>
    <p:sldId id="584" r:id="rId40"/>
    <p:sldId id="782" r:id="rId41"/>
  </p:sldIdLst>
  <p:sldSz cx="9144000" cy="6858000" type="screen4x3"/>
  <p:notesSz cx="6946900" cy="92329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13" autoAdjust="0"/>
    <p:restoredTop sz="87521" autoAdjust="0"/>
  </p:normalViewPr>
  <p:slideViewPr>
    <p:cSldViewPr>
      <p:cViewPr>
        <p:scale>
          <a:sx n="70" d="100"/>
          <a:sy n="70" d="100"/>
        </p:scale>
        <p:origin x="-1362" y="-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3366" y="-120"/>
      </p:cViewPr>
      <p:guideLst>
        <p:guide orient="horz" pos="2908"/>
        <p:guide pos="218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defTabSz="925513" eaLnBrk="1" hangingPunct="1">
              <a:defRPr sz="1200" b="0"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700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defTabSz="925513" eaLnBrk="1" hangingPunct="1">
              <a:defRPr sz="1200" b="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37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2525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defTabSz="925513" eaLnBrk="1" hangingPunct="1">
              <a:defRPr sz="1200" b="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37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7000" y="8772525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defTabSz="925513" eaLnBrk="1" hangingPunct="1">
              <a:defRPr sz="1200" b="0">
                <a:ea typeface="+mn-ea"/>
              </a:defRPr>
            </a:lvl1pPr>
          </a:lstStyle>
          <a:p>
            <a:pPr>
              <a:defRPr/>
            </a:pPr>
            <a:fld id="{2371FF2E-903D-4815-B58B-407FA6246AB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92502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defTabSz="925513" eaLnBrk="1" hangingPunct="1">
              <a:defRPr sz="1200" b="0"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700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defTabSz="925513" eaLnBrk="1" hangingPunct="1">
              <a:defRPr sz="1200" b="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6813" y="693738"/>
            <a:ext cx="4614862" cy="3460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5513" y="4384675"/>
            <a:ext cx="5095875" cy="415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2525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defTabSz="925513" eaLnBrk="1" hangingPunct="1">
              <a:defRPr sz="1200" b="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7000" y="8772525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defTabSz="925513" eaLnBrk="1" hangingPunct="1">
              <a:defRPr sz="1200" b="0">
                <a:ea typeface="+mn-ea"/>
              </a:defRPr>
            </a:lvl1pPr>
          </a:lstStyle>
          <a:p>
            <a:pPr>
              <a:defRPr/>
            </a:pPr>
            <a:fld id="{7F264319-8673-4374-B8FC-24FB18F025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20645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4E73B8-EF3C-4A53-BF2A-8CF18E59A83B}" type="slidenum">
              <a:rPr lang="zh-CN" altLang="en-US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4E73B8-EF3C-4A53-BF2A-8CF18E59A83B}" type="slidenum">
              <a:rPr lang="zh-CN" altLang="en-US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EB0059-5F3D-467A-8C89-37823EDF2786}" type="slidenum">
              <a:rPr lang="zh-CN" altLang="en-US" smtClean="0"/>
              <a:pPr>
                <a:defRPr/>
              </a:pPr>
              <a:t>39</a:t>
            </a:fld>
            <a:endParaRPr lang="en-US" altLang="zh-CN" smtClean="0"/>
          </a:p>
        </p:txBody>
      </p:sp>
      <p:sp>
        <p:nvSpPr>
          <p:cNvPr id="359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A89138-CFC4-462D-AD74-6074B2FEBA30}" type="slidenum">
              <a:rPr lang="zh-CN" altLang="en-US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A89138-CFC4-462D-AD74-6074B2FEBA30}" type="slidenum">
              <a:rPr lang="zh-CN" altLang="en-US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4E73B8-EF3C-4A53-BF2A-8CF18E59A83B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4E73B8-EF3C-4A53-BF2A-8CF18E59A83B}" type="slidenum">
              <a:rPr lang="zh-CN" altLang="en-US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4E73B8-EF3C-4A53-BF2A-8CF18E59A83B}" type="slidenum">
              <a:rPr lang="zh-CN" altLang="en-US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4E73B8-EF3C-4A53-BF2A-8CF18E59A83B}" type="slidenum">
              <a:rPr lang="zh-CN" altLang="en-US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CN" dirty="0" smtClean="0"/>
              <a:t>It is called Fourier</a:t>
            </a:r>
            <a:r>
              <a:rPr lang="en-US" altLang="zh-CN" baseline="0" dirty="0" smtClean="0"/>
              <a:t> series</a:t>
            </a:r>
            <a:endParaRPr lang="zh-CN" alt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4E73B8-EF3C-4A53-BF2A-8CF18E59A83B}" type="slidenum">
              <a:rPr lang="zh-CN" altLang="en-US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4E73B8-EF3C-4A53-BF2A-8CF18E59A83B}" type="slidenum">
              <a:rPr lang="zh-CN" altLang="en-US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zh-CN" altLang="en-US">
                  <a:ea typeface="+mn-ea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zh-CN" altLang="en-US">
                  <a:ea typeface="+mn-ea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zh-CN" altLang="en-US">
                  <a:ea typeface="+mn-ea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zh-CN" altLang="en-US">
                  <a:ea typeface="+mn-ea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zh-CN" altLang="en-US">
                <a:ea typeface="+mn-ea"/>
              </a:endParaRPr>
            </a:p>
          </p:txBody>
        </p:sp>
      </p:grpSp>
      <p:grpSp>
        <p:nvGrpSpPr>
          <p:cNvPr id="14" name="Group 17"/>
          <p:cNvGrpSpPr>
            <a:grpSpLocks/>
          </p:cNvGrpSpPr>
          <p:nvPr/>
        </p:nvGrpSpPr>
        <p:grpSpPr bwMode="auto">
          <a:xfrm>
            <a:off x="0" y="898525"/>
            <a:ext cx="1439863" cy="1439863"/>
            <a:chOff x="0" y="680"/>
            <a:chExt cx="907" cy="907"/>
          </a:xfrm>
        </p:grpSpPr>
        <p:sp>
          <p:nvSpPr>
            <p:cNvPr id="15" name="Freeform 18"/>
            <p:cNvSpPr>
              <a:spLocks/>
            </p:cNvSpPr>
            <p:nvPr/>
          </p:nvSpPr>
          <p:spPr bwMode="ltGray">
            <a:xfrm>
              <a:off x="453" y="1360"/>
              <a:ext cx="12" cy="227"/>
            </a:xfrm>
            <a:custGeom>
              <a:avLst/>
              <a:gdLst/>
              <a:ahLst/>
              <a:cxnLst>
                <a:cxn ang="0">
                  <a:pos x="0" y="252"/>
                </a:cxn>
                <a:cxn ang="0">
                  <a:pos x="12" y="25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252"/>
                </a:cxn>
                <a:cxn ang="0">
                  <a:pos x="0" y="252"/>
                </a:cxn>
              </a:cxnLst>
              <a:rect l="0" t="0" r="r" b="b"/>
              <a:pathLst>
                <a:path w="12" h="252">
                  <a:moveTo>
                    <a:pt x="0" y="252"/>
                  </a:moveTo>
                  <a:lnTo>
                    <a:pt x="12" y="2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252"/>
                  </a:lnTo>
                  <a:lnTo>
                    <a:pt x="0" y="252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ltGray">
            <a:xfrm>
              <a:off x="453" y="680"/>
              <a:ext cx="12" cy="227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0"/>
                </a:cxn>
                <a:cxn ang="0">
                  <a:pos x="0" y="252"/>
                </a:cxn>
                <a:cxn ang="0">
                  <a:pos x="12" y="25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252">
                  <a:moveTo>
                    <a:pt x="12" y="0"/>
                  </a:moveTo>
                  <a:lnTo>
                    <a:pt x="0" y="0"/>
                  </a:lnTo>
                  <a:lnTo>
                    <a:pt x="0" y="252"/>
                  </a:lnTo>
                  <a:lnTo>
                    <a:pt x="12" y="25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ltGray">
            <a:xfrm>
              <a:off x="453" y="906"/>
              <a:ext cx="12" cy="4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20"/>
                </a:cxn>
                <a:cxn ang="0">
                  <a:pos x="12" y="42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420">
                  <a:moveTo>
                    <a:pt x="0" y="0"/>
                  </a:moveTo>
                  <a:lnTo>
                    <a:pt x="0" y="420"/>
                  </a:lnTo>
                  <a:lnTo>
                    <a:pt x="12" y="42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ltGray">
            <a:xfrm>
              <a:off x="0" y="1133"/>
              <a:ext cx="340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" h="12">
                  <a:moveTo>
                    <a:pt x="0" y="0"/>
                  </a:move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ltGray">
            <a:xfrm>
              <a:off x="680" y="1133"/>
              <a:ext cx="227" cy="12"/>
            </a:xfrm>
            <a:custGeom>
              <a:avLst/>
              <a:gdLst/>
              <a:ahLst/>
              <a:cxnLst>
                <a:cxn ang="0">
                  <a:pos x="251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251" y="0"/>
                </a:cxn>
              </a:cxnLst>
              <a:rect l="0" t="0" r="r" b="b"/>
              <a:pathLst>
                <a:path w="251" h="12">
                  <a:moveTo>
                    <a:pt x="251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25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0" name="Freeform 23"/>
            <p:cNvSpPr>
              <a:spLocks/>
            </p:cNvSpPr>
            <p:nvPr/>
          </p:nvSpPr>
          <p:spPr bwMode="ltGray">
            <a:xfrm>
              <a:off x="226" y="1133"/>
              <a:ext cx="453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418" y="12"/>
                </a:cxn>
                <a:cxn ang="0">
                  <a:pos x="418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18" h="12">
                  <a:moveTo>
                    <a:pt x="0" y="0"/>
                  </a:moveTo>
                  <a:lnTo>
                    <a:pt x="0" y="12"/>
                  </a:lnTo>
                  <a:lnTo>
                    <a:pt x="418" y="12"/>
                  </a:lnTo>
                  <a:lnTo>
                    <a:pt x="4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9524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9524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21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35635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35635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35635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7ACF1702-0DB1-4FFE-AF80-5346FF6790F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93B15D-AFEB-4193-821F-68F31D5FC03F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8AD354-2284-44A1-8537-B3BB4FD3105C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92980D-D33B-4C6D-9551-FC85F934A851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242BF-C833-432C-BEED-564E6E79657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8B2AC0-5253-45F5-A803-55361A7C6F2A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49C87F-2201-4482-B6B5-AB699EE13CE0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51A5AC-5C0A-448F-8E93-5908D00F2436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88F5A0-0FB9-4E00-AF64-1670099F32BB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2C0BCD-B273-44F0-ABC1-88309F30B30F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075992-5AD9-4849-8E5A-7A4DE1B63001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C6FA5-D8CE-4D86-BEF4-8D99CFCF1D06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>
              <a:ea typeface="+mn-ea"/>
            </a:endParaRPr>
          </a:p>
        </p:txBody>
      </p:sp>
      <p:sp>
        <p:nvSpPr>
          <p:cNvPr id="94211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>
              <a:ea typeface="+mn-ea"/>
            </a:endParaRPr>
          </a:p>
        </p:txBody>
      </p:sp>
      <p:sp>
        <p:nvSpPr>
          <p:cNvPr id="94212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>
              <a:ea typeface="+mn-ea"/>
            </a:endParaRPr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>
              <a:ea typeface="+mn-ea"/>
            </a:endParaRPr>
          </a:p>
        </p:txBody>
      </p:sp>
      <p:sp>
        <p:nvSpPr>
          <p:cNvPr id="94214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>
              <a:ea typeface="+mn-ea"/>
            </a:endParaRPr>
          </a:p>
        </p:txBody>
      </p:sp>
      <p:sp>
        <p:nvSpPr>
          <p:cNvPr id="94215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>
              <a:ea typeface="+mn-ea"/>
            </a:endParaRPr>
          </a:p>
        </p:txBody>
      </p:sp>
      <p:sp>
        <p:nvSpPr>
          <p:cNvPr id="94216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>
              <a:ea typeface="+mn-ea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94219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356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ea typeface="+mn-ea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4220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35635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4221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ea typeface="+mn-ea"/>
              </a:defRPr>
            </a:lvl1pPr>
          </a:lstStyle>
          <a:p>
            <a:pPr>
              <a:defRPr/>
            </a:pPr>
            <a:fld id="{662ED48E-4C53-4753-99DB-A7AD89D0C7AC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grpSp>
        <p:nvGrpSpPr>
          <p:cNvPr id="1038" name="Group 14"/>
          <p:cNvGrpSpPr>
            <a:grpSpLocks/>
          </p:cNvGrpSpPr>
          <p:nvPr/>
        </p:nvGrpSpPr>
        <p:grpSpPr bwMode="auto">
          <a:xfrm>
            <a:off x="0" y="898525"/>
            <a:ext cx="1439863" cy="1439863"/>
            <a:chOff x="0" y="680"/>
            <a:chExt cx="907" cy="907"/>
          </a:xfrm>
        </p:grpSpPr>
        <p:sp>
          <p:nvSpPr>
            <p:cNvPr id="94223" name="Freeform 15"/>
            <p:cNvSpPr>
              <a:spLocks/>
            </p:cNvSpPr>
            <p:nvPr/>
          </p:nvSpPr>
          <p:spPr bwMode="ltGray">
            <a:xfrm>
              <a:off x="453" y="1360"/>
              <a:ext cx="12" cy="227"/>
            </a:xfrm>
            <a:custGeom>
              <a:avLst/>
              <a:gdLst/>
              <a:ahLst/>
              <a:cxnLst>
                <a:cxn ang="0">
                  <a:pos x="0" y="252"/>
                </a:cxn>
                <a:cxn ang="0">
                  <a:pos x="12" y="25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252"/>
                </a:cxn>
                <a:cxn ang="0">
                  <a:pos x="0" y="252"/>
                </a:cxn>
              </a:cxnLst>
              <a:rect l="0" t="0" r="r" b="b"/>
              <a:pathLst>
                <a:path w="12" h="252">
                  <a:moveTo>
                    <a:pt x="0" y="252"/>
                  </a:moveTo>
                  <a:lnTo>
                    <a:pt x="12" y="2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252"/>
                  </a:lnTo>
                  <a:lnTo>
                    <a:pt x="0" y="252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4224" name="Freeform 16"/>
            <p:cNvSpPr>
              <a:spLocks/>
            </p:cNvSpPr>
            <p:nvPr/>
          </p:nvSpPr>
          <p:spPr bwMode="ltGray">
            <a:xfrm>
              <a:off x="453" y="680"/>
              <a:ext cx="12" cy="227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0"/>
                </a:cxn>
                <a:cxn ang="0">
                  <a:pos x="0" y="252"/>
                </a:cxn>
                <a:cxn ang="0">
                  <a:pos x="12" y="25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252">
                  <a:moveTo>
                    <a:pt x="12" y="0"/>
                  </a:moveTo>
                  <a:lnTo>
                    <a:pt x="0" y="0"/>
                  </a:lnTo>
                  <a:lnTo>
                    <a:pt x="0" y="252"/>
                  </a:lnTo>
                  <a:lnTo>
                    <a:pt x="12" y="25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4225" name="Freeform 17"/>
            <p:cNvSpPr>
              <a:spLocks/>
            </p:cNvSpPr>
            <p:nvPr/>
          </p:nvSpPr>
          <p:spPr bwMode="ltGray">
            <a:xfrm>
              <a:off x="453" y="906"/>
              <a:ext cx="12" cy="4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20"/>
                </a:cxn>
                <a:cxn ang="0">
                  <a:pos x="12" y="42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420">
                  <a:moveTo>
                    <a:pt x="0" y="0"/>
                  </a:moveTo>
                  <a:lnTo>
                    <a:pt x="0" y="420"/>
                  </a:lnTo>
                  <a:lnTo>
                    <a:pt x="12" y="42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4226" name="Freeform 18"/>
            <p:cNvSpPr>
              <a:spLocks/>
            </p:cNvSpPr>
            <p:nvPr/>
          </p:nvSpPr>
          <p:spPr bwMode="ltGray">
            <a:xfrm>
              <a:off x="0" y="1133"/>
              <a:ext cx="340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" h="12">
                  <a:moveTo>
                    <a:pt x="0" y="0"/>
                  </a:move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4227" name="Freeform 19"/>
            <p:cNvSpPr>
              <a:spLocks/>
            </p:cNvSpPr>
            <p:nvPr/>
          </p:nvSpPr>
          <p:spPr bwMode="ltGray">
            <a:xfrm>
              <a:off x="680" y="1133"/>
              <a:ext cx="227" cy="12"/>
            </a:xfrm>
            <a:custGeom>
              <a:avLst/>
              <a:gdLst/>
              <a:ahLst/>
              <a:cxnLst>
                <a:cxn ang="0">
                  <a:pos x="251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251" y="0"/>
                </a:cxn>
              </a:cxnLst>
              <a:rect l="0" t="0" r="r" b="b"/>
              <a:pathLst>
                <a:path w="251" h="12">
                  <a:moveTo>
                    <a:pt x="251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25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4228" name="Freeform 20"/>
            <p:cNvSpPr>
              <a:spLocks/>
            </p:cNvSpPr>
            <p:nvPr/>
          </p:nvSpPr>
          <p:spPr bwMode="ltGray">
            <a:xfrm>
              <a:off x="226" y="1133"/>
              <a:ext cx="453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418" y="12"/>
                </a:cxn>
                <a:cxn ang="0">
                  <a:pos x="418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18" h="12">
                  <a:moveTo>
                    <a:pt x="0" y="0"/>
                  </a:moveTo>
                  <a:lnTo>
                    <a:pt x="0" y="12"/>
                  </a:lnTo>
                  <a:lnTo>
                    <a:pt x="418" y="12"/>
                  </a:lnTo>
                  <a:lnTo>
                    <a:pt x="4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ea typeface="+mn-ea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5" r:id="rId3"/>
    <p:sldLayoutId id="2147483674" r:id="rId4"/>
    <p:sldLayoutId id="2147483673" r:id="rId5"/>
    <p:sldLayoutId id="2147483678" r:id="rId6"/>
    <p:sldLayoutId id="2147483679" r:id="rId7"/>
    <p:sldLayoutId id="2147483680" r:id="rId8"/>
    <p:sldLayoutId id="2147483672" r:id="rId9"/>
    <p:sldLayoutId id="2147483671" r:id="rId10"/>
    <p:sldLayoutId id="2147483670" r:id="rId11"/>
    <p:sldLayoutId id="2147483669" r:id="rId12"/>
    <p:sldLayoutId id="2147483681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zqf135@qq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3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6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5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wmf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wmf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6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0.png"/><Relationship Id="rId5" Type="http://schemas.openxmlformats.org/officeDocument/2006/relationships/oleObject" Target="../embeddings/oleObject18.bin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http://www.dca.fee.unicamp.br/dipcourse/html-dip/c5/s4/sine-dft.gif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http://www.dca.fee.unicamp.br/dipcourse/html-dip/c5/s4/rec-dft.gif" TargetMode="Externa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0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7.w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52FED-2DB6-4DD6-9A26-FCDC43D2C9AF}" type="slidenum">
              <a:rPr lang="zh-CN" altLang="en-US"/>
              <a:pPr>
                <a:defRPr/>
              </a:pPr>
              <a:t>1</a:t>
            </a:fld>
            <a:endParaRPr lang="en-US" altLang="zh-CN"/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5400" dirty="0" smtClean="0"/>
              <a:t>Digital Image Processing</a:t>
            </a:r>
            <a:endParaRPr lang="zh-CN" altLang="en-US" sz="5400" b="1" dirty="0" smtClean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395288" y="3500438"/>
            <a:ext cx="8497887" cy="2665412"/>
          </a:xfrm>
        </p:spPr>
        <p:txBody>
          <a:bodyPr/>
          <a:lstStyle/>
          <a:p>
            <a:pPr algn="l" eaLnBrk="1" hangingPunct="1">
              <a:lnSpc>
                <a:spcPct val="90000"/>
              </a:lnSpc>
              <a:spcBef>
                <a:spcPct val="50000"/>
              </a:spcBef>
              <a:buClrTx/>
              <a:buSzTx/>
            </a:pPr>
            <a:r>
              <a:rPr lang="zh-CN" altLang="en-US" b="1" dirty="0" smtClean="0">
                <a:latin typeface="华文新魏" pitchFamily="2" charset="-122"/>
                <a:ea typeface="华文新魏" pitchFamily="2" charset="-122"/>
              </a:rPr>
              <a:t>     </a:t>
            </a:r>
            <a:r>
              <a:rPr lang="en-US" altLang="zh-CN" sz="2800" b="1" dirty="0">
                <a:ea typeface="楷体_GB2312" pitchFamily="49" charset="-122"/>
              </a:rPr>
              <a:t>Associate Prof</a:t>
            </a:r>
            <a:r>
              <a:rPr lang="en-US" altLang="zh-CN" sz="2800" b="1" dirty="0" smtClean="0">
                <a:ea typeface="楷体_GB2312" pitchFamily="49" charset="-122"/>
              </a:rPr>
              <a:t>.</a:t>
            </a:r>
            <a:r>
              <a:rPr lang="zh-CN" altLang="en-US" sz="2800" b="1" dirty="0" smtClean="0">
                <a:latin typeface="华文新魏" pitchFamily="2" charset="-122"/>
                <a:ea typeface="华文新魏" pitchFamily="2" charset="-122"/>
              </a:rPr>
              <a:t> </a:t>
            </a:r>
            <a:r>
              <a:rPr lang="en-US" altLang="zh-CN" sz="2800" b="1" dirty="0" smtClean="0">
                <a:ea typeface="楷体_GB2312" pitchFamily="49" charset="-122"/>
              </a:rPr>
              <a:t>Zhang </a:t>
            </a:r>
            <a:r>
              <a:rPr lang="en-US" altLang="zh-CN" sz="2800" b="1" dirty="0" err="1" smtClean="0">
                <a:ea typeface="楷体_GB2312" pitchFamily="49" charset="-122"/>
              </a:rPr>
              <a:t>Qingfeng</a:t>
            </a:r>
            <a:r>
              <a:rPr lang="en-US" altLang="zh-CN" sz="2800" b="1" dirty="0" smtClean="0">
                <a:ea typeface="楷体_GB2312" pitchFamily="49" charset="-122"/>
              </a:rPr>
              <a:t>(</a:t>
            </a:r>
            <a:r>
              <a:rPr lang="zh-CN" altLang="en-US" sz="2800" b="1" dirty="0" smtClean="0">
                <a:ea typeface="楷体_GB2312" pitchFamily="49" charset="-122"/>
              </a:rPr>
              <a:t>张庆丰</a:t>
            </a:r>
            <a:r>
              <a:rPr lang="en-US" altLang="zh-CN" sz="2800" b="1" dirty="0" smtClean="0">
                <a:ea typeface="楷体_GB2312" pitchFamily="49" charset="-122"/>
              </a:rPr>
              <a:t>) </a:t>
            </a:r>
            <a:r>
              <a:rPr lang="en-US" altLang="zh-CN" sz="2800" dirty="0" smtClean="0">
                <a:ea typeface="华文新魏" pitchFamily="2" charset="-122"/>
              </a:rPr>
              <a:t>Department of Computer Science, Jinan University</a:t>
            </a:r>
            <a:endParaRPr lang="zh-CN" altLang="en-US" sz="2800" dirty="0" smtClean="0">
              <a:ea typeface="楷体_GB2312" pitchFamily="49" charset="-122"/>
            </a:endParaRPr>
          </a:p>
          <a:p>
            <a:pPr algn="l"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 smtClean="0">
                <a:ea typeface="楷体_GB2312" pitchFamily="49" charset="-122"/>
              </a:rPr>
              <a:t>      </a:t>
            </a:r>
            <a:r>
              <a:rPr lang="en-US" altLang="zh-CN" sz="2800" dirty="0" smtClean="0">
                <a:ea typeface="楷体_GB2312" pitchFamily="49" charset="-122"/>
              </a:rPr>
              <a:t>Office Room:  415, </a:t>
            </a:r>
            <a:r>
              <a:rPr lang="en-US" altLang="zh-CN" sz="2800" dirty="0" err="1" smtClean="0">
                <a:ea typeface="楷体_GB2312" pitchFamily="49" charset="-122"/>
              </a:rPr>
              <a:t>Nanhailou</a:t>
            </a:r>
            <a:r>
              <a:rPr lang="en-US" altLang="zh-CN" sz="2800" dirty="0" smtClean="0">
                <a:ea typeface="楷体_GB2312" pitchFamily="49" charset="-122"/>
              </a:rPr>
              <a:t> Building</a:t>
            </a:r>
            <a:endParaRPr lang="zh-CN" altLang="en-US" sz="2800" dirty="0" smtClean="0">
              <a:ea typeface="楷体_GB2312" pitchFamily="49" charset="-122"/>
            </a:endParaRPr>
          </a:p>
          <a:p>
            <a:pPr algn="l"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 smtClean="0">
                <a:ea typeface="仿宋_GB2312" pitchFamily="49" charset="-122"/>
              </a:rPr>
              <a:t>       </a:t>
            </a:r>
            <a:r>
              <a:rPr lang="en-US" altLang="zh-CN" sz="2800" dirty="0" smtClean="0">
                <a:ea typeface="MingLiU" pitchFamily="49" charset="-120"/>
              </a:rPr>
              <a:t>Email: </a:t>
            </a:r>
            <a:r>
              <a:rPr lang="en-US" altLang="zh-CN" sz="2800" dirty="0" smtClean="0">
                <a:ea typeface="MingLiU" pitchFamily="49" charset="-120"/>
                <a:hlinkClick r:id="rId2"/>
              </a:rPr>
              <a:t>zqf135@qq.com</a:t>
            </a:r>
            <a:endParaRPr lang="en-US" altLang="zh-CN" sz="2800" dirty="0" smtClean="0">
              <a:ea typeface="MingLiU" pitchFamily="49" charset="-120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685800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B33A3FAE-4F48-41B0-8FAE-0405FC3E3E59}" type="slidenum">
              <a:rPr lang="zh-CN" altLang="en-US" sz="1400">
                <a:solidFill>
                  <a:schemeClr val="bg2"/>
                </a:solidFill>
                <a:ea typeface="+mn-ea"/>
              </a:rPr>
              <a:pPr algn="r" eaLnBrk="0" hangingPunct="0">
                <a:defRPr/>
              </a:pPr>
              <a:t>1</a:t>
            </a:fld>
            <a:endParaRPr lang="en-US" altLang="zh-CN" sz="1400">
              <a:solidFill>
                <a:schemeClr val="bg2"/>
              </a:solidFill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D33FE8-D305-4FA5-90C1-C68C28E7B444}" type="slidenum">
              <a:rPr lang="zh-CN" altLang="en-US"/>
              <a:pPr>
                <a:defRPr/>
              </a:pPr>
              <a:t>10</a:t>
            </a:fld>
            <a:endParaRPr lang="en-US" altLang="zh-CN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536" y="1844674"/>
            <a:ext cx="8496944" cy="4752677"/>
          </a:xfrm>
        </p:spPr>
        <p:txBody>
          <a:bodyPr/>
          <a:lstStyle/>
          <a:p>
            <a:r>
              <a:rPr lang="en-US" altLang="zh-CN" dirty="0" smtClean="0"/>
              <a:t>Fourier Series </a:t>
            </a:r>
            <a:r>
              <a:rPr lang="zh-CN" altLang="en-US" dirty="0" smtClean="0"/>
              <a:t>（傅里叶级数）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If </a:t>
            </a:r>
            <a:r>
              <a:rPr lang="en-US" altLang="zh-CN" i="1" dirty="0" smtClean="0"/>
              <a:t>f(t) </a:t>
            </a:r>
            <a:r>
              <a:rPr lang="en-US" altLang="zh-CN" dirty="0" smtClean="0"/>
              <a:t>is a periodic function of a continuous variable</a:t>
            </a:r>
            <a:r>
              <a:rPr lang="en-US" altLang="zh-CN" i="1" dirty="0" smtClean="0"/>
              <a:t> t, </a:t>
            </a:r>
            <a:r>
              <a:rPr lang="en-US" altLang="zh-CN" dirty="0" smtClean="0"/>
              <a:t>with period </a:t>
            </a:r>
            <a:r>
              <a:rPr lang="en-US" altLang="zh-CN" i="1" dirty="0" smtClean="0"/>
              <a:t>T</a:t>
            </a:r>
          </a:p>
          <a:p>
            <a:pPr lvl="1"/>
            <a:endParaRPr lang="en-US" altLang="zh-CN" i="1" dirty="0" smtClean="0"/>
          </a:p>
          <a:p>
            <a:pPr lvl="1"/>
            <a:endParaRPr lang="en-US" altLang="zh-CN" i="1" dirty="0" smtClean="0"/>
          </a:p>
          <a:p>
            <a:pPr lvl="1"/>
            <a:endParaRPr lang="en-US" altLang="zh-CN" i="1" dirty="0" smtClean="0"/>
          </a:p>
          <a:p>
            <a:pPr lvl="1">
              <a:buNone/>
            </a:pPr>
            <a:r>
              <a:rPr lang="en-US" altLang="zh-CN" i="1" dirty="0" smtClean="0"/>
              <a:t>  </a:t>
            </a:r>
            <a:r>
              <a:rPr lang="en-US" altLang="zh-CN" dirty="0" smtClean="0"/>
              <a:t>where</a:t>
            </a:r>
          </a:p>
        </p:txBody>
      </p:sp>
      <p:pic>
        <p:nvPicPr>
          <p:cNvPr id="61748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3429000"/>
            <a:ext cx="3506276" cy="1111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7481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5229200"/>
            <a:ext cx="4701699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214313"/>
            <a:ext cx="8116391" cy="1462087"/>
          </a:xfrm>
        </p:spPr>
        <p:txBody>
          <a:bodyPr/>
          <a:lstStyle/>
          <a:p>
            <a:r>
              <a:rPr lang="en-US" altLang="zh-CN" sz="4000" dirty="0" smtClean="0"/>
              <a:t>3</a:t>
            </a:r>
            <a:r>
              <a:rPr lang="zh-CN" altLang="en-US" sz="4000" dirty="0" smtClean="0"/>
              <a:t>、</a:t>
            </a:r>
            <a:r>
              <a:rPr lang="en-US" altLang="zh-CN" sz="4000" dirty="0"/>
              <a:t>The Discrete Fourier </a:t>
            </a:r>
            <a:r>
              <a:rPr lang="en-US" altLang="zh-CN" sz="4000" dirty="0" smtClean="0"/>
              <a:t>Transform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9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179512" y="1988840"/>
            <a:ext cx="8767638" cy="4669979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>
                <a:ea typeface="新細明體" pitchFamily="18" charset="-120"/>
              </a:rPr>
              <a:t>The one-dimensional Fourier transform (discrete case) </a:t>
            </a:r>
            <a:r>
              <a:rPr lang="en-US" altLang="zh-TW" dirty="0" smtClean="0">
                <a:ea typeface="新細明體" pitchFamily="18" charset="-120"/>
              </a:rPr>
              <a:t>D</a:t>
            </a:r>
            <a:r>
              <a:rPr lang="en-US" altLang="zh-CN" dirty="0" smtClean="0">
                <a:ea typeface="新細明體" pitchFamily="18" charset="-120"/>
              </a:rPr>
              <a:t>F</a:t>
            </a:r>
            <a:r>
              <a:rPr lang="en-US" altLang="zh-CN" dirty="0">
                <a:ea typeface="新細明體" pitchFamily="18" charset="-120"/>
              </a:rPr>
              <a:t>T</a:t>
            </a:r>
            <a:endParaRPr lang="en-US" altLang="zh-TW" dirty="0">
              <a:ea typeface="新細明體" pitchFamily="18" charset="-120"/>
            </a:endParaRPr>
          </a:p>
          <a:p>
            <a:pPr lvl="1"/>
            <a:endParaRPr lang="en-US" altLang="zh-TW" dirty="0">
              <a:ea typeface="新細明體" pitchFamily="18" charset="-120"/>
            </a:endParaRPr>
          </a:p>
          <a:p>
            <a:pPr lvl="1"/>
            <a:endParaRPr lang="en-US" altLang="zh-TW" dirty="0" smtClean="0">
              <a:ea typeface="新細明體" pitchFamily="18" charset="-120"/>
            </a:endParaRPr>
          </a:p>
          <a:p>
            <a:pPr lvl="1">
              <a:buNone/>
            </a:pPr>
            <a:r>
              <a:rPr lang="en-US" altLang="zh-TW" dirty="0" smtClean="0">
                <a:ea typeface="新細明體" pitchFamily="18" charset="-120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ea typeface="新細明體" pitchFamily="18" charset="-120"/>
              </a:rPr>
              <a:t>Frequency 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(time) domain</a:t>
            </a:r>
            <a:r>
              <a:rPr lang="en-US" altLang="zh-TW" dirty="0">
                <a:ea typeface="新細明體" pitchFamily="18" charset="-120"/>
              </a:rPr>
              <a:t>: the domain (values of </a:t>
            </a:r>
            <a:r>
              <a:rPr lang="en-US" altLang="zh-TW" i="1" dirty="0">
                <a:ea typeface="新細明體" pitchFamily="18" charset="-120"/>
              </a:rPr>
              <a:t>u</a:t>
            </a:r>
            <a:r>
              <a:rPr lang="en-US" altLang="zh-TW" dirty="0">
                <a:ea typeface="新細明體" pitchFamily="18" charset="-120"/>
              </a:rPr>
              <a:t>) over which the values of </a:t>
            </a:r>
            <a:r>
              <a:rPr lang="en-US" altLang="zh-TW" i="1" dirty="0">
                <a:ea typeface="新細明體" pitchFamily="18" charset="-120"/>
              </a:rPr>
              <a:t>F</a:t>
            </a:r>
            <a:r>
              <a:rPr lang="en-US" altLang="zh-TW" dirty="0">
                <a:ea typeface="新細明體" pitchFamily="18" charset="-120"/>
              </a:rPr>
              <a:t>(</a:t>
            </a:r>
            <a:r>
              <a:rPr lang="en-US" altLang="zh-TW" i="1" dirty="0">
                <a:ea typeface="新細明體" pitchFamily="18" charset="-120"/>
              </a:rPr>
              <a:t>u</a:t>
            </a:r>
            <a:r>
              <a:rPr lang="en-US" altLang="zh-TW" dirty="0">
                <a:ea typeface="新細明體" pitchFamily="18" charset="-120"/>
              </a:rPr>
              <a:t>) range; because </a:t>
            </a:r>
            <a:r>
              <a:rPr lang="en-US" altLang="zh-TW" i="1" dirty="0">
                <a:ea typeface="新細明體" pitchFamily="18" charset="-120"/>
              </a:rPr>
              <a:t>u</a:t>
            </a:r>
            <a:r>
              <a:rPr lang="en-US" altLang="zh-TW" dirty="0">
                <a:ea typeface="新細明體" pitchFamily="18" charset="-120"/>
              </a:rPr>
              <a:t> determines the frequency of the components of the transform. </a:t>
            </a:r>
          </a:p>
          <a:p>
            <a:pPr marL="457200" lvl="1" indent="0">
              <a:buNone/>
            </a:pP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Frequency (time) component</a:t>
            </a:r>
            <a:r>
              <a:rPr lang="en-US" altLang="zh-TW" dirty="0">
                <a:ea typeface="新細明體" pitchFamily="18" charset="-120"/>
              </a:rPr>
              <a:t>: each of the </a:t>
            </a:r>
            <a:r>
              <a:rPr lang="en-US" altLang="zh-TW" i="1" dirty="0">
                <a:ea typeface="新細明體" pitchFamily="18" charset="-120"/>
              </a:rPr>
              <a:t>M</a:t>
            </a:r>
            <a:r>
              <a:rPr lang="en-US" altLang="zh-TW" dirty="0">
                <a:ea typeface="新細明體" pitchFamily="18" charset="-120"/>
              </a:rPr>
              <a:t> terms of </a:t>
            </a:r>
            <a:r>
              <a:rPr lang="en-US" altLang="zh-TW" i="1" dirty="0">
                <a:ea typeface="新細明體" pitchFamily="18" charset="-120"/>
              </a:rPr>
              <a:t>F</a:t>
            </a:r>
            <a:r>
              <a:rPr lang="en-US" altLang="zh-TW" dirty="0">
                <a:ea typeface="新細明體" pitchFamily="18" charset="-120"/>
              </a:rPr>
              <a:t>(</a:t>
            </a:r>
            <a:r>
              <a:rPr lang="en-US" altLang="zh-TW" i="1" dirty="0">
                <a:ea typeface="新細明體" pitchFamily="18" charset="-120"/>
              </a:rPr>
              <a:t>u</a:t>
            </a:r>
            <a:r>
              <a:rPr lang="en-US" altLang="zh-TW" dirty="0">
                <a:ea typeface="新細明體" pitchFamily="18" charset="-120"/>
              </a:rPr>
              <a:t>).</a:t>
            </a:r>
          </a:p>
          <a:p>
            <a:pPr lvl="1"/>
            <a:endParaRPr lang="en-US" altLang="zh-TW" dirty="0">
              <a:ea typeface="新細明體" pitchFamily="18" charset="-120"/>
            </a:endParaRPr>
          </a:p>
          <a:p>
            <a:pPr lvl="1">
              <a:buNone/>
            </a:pPr>
            <a:endParaRPr lang="en-US" altLang="zh-CN" dirty="0" smtClean="0">
              <a:ea typeface="新細明體" pitchFamily="18" charset="-120"/>
            </a:endParaRPr>
          </a:p>
        </p:txBody>
      </p:sp>
      <p:graphicFrame>
        <p:nvGraphicFramePr>
          <p:cNvPr id="1628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87253"/>
              </p:ext>
            </p:extLst>
          </p:nvPr>
        </p:nvGraphicFramePr>
        <p:xfrm>
          <a:off x="1475656" y="3284984"/>
          <a:ext cx="5892129" cy="822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411" name="方程式" r:id="rId3" imgW="3098520" imgH="431640" progId="Equation.3">
                  <p:embed/>
                </p:oleObj>
              </mc:Choice>
              <mc:Fallback>
                <p:oleObj name="方程式" r:id="rId3" imgW="309852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3284984"/>
                        <a:ext cx="5892129" cy="8225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3"/>
          <p:cNvSpPr txBox="1">
            <a:spLocks noChangeArrowheads="1"/>
          </p:cNvSpPr>
          <p:nvPr/>
        </p:nvSpPr>
        <p:spPr>
          <a:xfrm>
            <a:off x="7042150" y="6356350"/>
            <a:ext cx="19050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D33FE8-D305-4FA5-90C1-C68C28E7B444}" type="slidenum">
              <a:rPr lang="zh-CN" altLang="en-US" sz="1400" smtClean="0">
                <a:ea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lang="en-US" altLang="zh-CN" sz="1400" dirty="0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1D Discrete Fourier Transform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5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7200" y="2017414"/>
            <a:ext cx="84582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800" i="1" dirty="0">
                <a:ea typeface="新細明體" pitchFamily="18" charset="-120"/>
              </a:rPr>
              <a:t>F</a:t>
            </a:r>
            <a:r>
              <a:rPr lang="en-US" altLang="zh-TW" sz="2800" dirty="0">
                <a:ea typeface="新細明體" pitchFamily="18" charset="-120"/>
              </a:rPr>
              <a:t>(</a:t>
            </a:r>
            <a:r>
              <a:rPr lang="en-US" altLang="zh-TW" sz="2800" i="1" dirty="0">
                <a:ea typeface="新細明體" pitchFamily="18" charset="-120"/>
              </a:rPr>
              <a:t>u</a:t>
            </a:r>
            <a:r>
              <a:rPr lang="en-US" altLang="zh-TW" sz="2800" dirty="0">
                <a:ea typeface="新細明體" pitchFamily="18" charset="-120"/>
              </a:rPr>
              <a:t>) can be expressed in polar coordinates:</a:t>
            </a:r>
          </a:p>
          <a:p>
            <a:endParaRPr lang="en-US" altLang="zh-TW" sz="2800" dirty="0">
              <a:ea typeface="新細明體" pitchFamily="18" charset="-120"/>
            </a:endParaRPr>
          </a:p>
          <a:p>
            <a:endParaRPr lang="en-US" altLang="zh-TW" sz="2800" dirty="0">
              <a:ea typeface="新細明體" pitchFamily="18" charset="-120"/>
            </a:endParaRPr>
          </a:p>
          <a:p>
            <a:endParaRPr lang="en-US" altLang="zh-TW" sz="2800" dirty="0">
              <a:ea typeface="新細明體" pitchFamily="18" charset="-120"/>
            </a:endParaRPr>
          </a:p>
          <a:p>
            <a:endParaRPr lang="en-US" altLang="zh-TW" sz="2800" dirty="0">
              <a:ea typeface="新細明體" pitchFamily="18" charset="-120"/>
            </a:endParaRPr>
          </a:p>
          <a:p>
            <a:pPr lvl="1"/>
            <a:r>
              <a:rPr lang="en-US" altLang="zh-TW" sz="2400" i="1" dirty="0">
                <a:ea typeface="新細明體" pitchFamily="18" charset="-120"/>
              </a:rPr>
              <a:t>R</a:t>
            </a:r>
            <a:r>
              <a:rPr lang="en-US" altLang="zh-TW" sz="2400" dirty="0">
                <a:ea typeface="新細明體" pitchFamily="18" charset="-120"/>
              </a:rPr>
              <a:t>(</a:t>
            </a:r>
            <a:r>
              <a:rPr lang="en-US" altLang="zh-TW" sz="2400" i="1" dirty="0">
                <a:ea typeface="新細明體" pitchFamily="18" charset="-120"/>
              </a:rPr>
              <a:t>u</a:t>
            </a:r>
            <a:r>
              <a:rPr lang="en-US" altLang="zh-TW" sz="2400" dirty="0">
                <a:ea typeface="新細明體" pitchFamily="18" charset="-120"/>
              </a:rPr>
              <a:t>): the real part of </a:t>
            </a:r>
            <a:r>
              <a:rPr lang="en-US" altLang="zh-TW" sz="2400" i="1" dirty="0">
                <a:ea typeface="新細明體" pitchFamily="18" charset="-120"/>
              </a:rPr>
              <a:t>F</a:t>
            </a:r>
            <a:r>
              <a:rPr lang="en-US" altLang="zh-TW" sz="2400" dirty="0">
                <a:ea typeface="新細明體" pitchFamily="18" charset="-120"/>
              </a:rPr>
              <a:t>(</a:t>
            </a:r>
            <a:r>
              <a:rPr lang="en-US" altLang="zh-TW" sz="2400" i="1" dirty="0">
                <a:ea typeface="新細明體" pitchFamily="18" charset="-120"/>
              </a:rPr>
              <a:t>u</a:t>
            </a:r>
            <a:r>
              <a:rPr lang="en-US" altLang="zh-TW" sz="2400" dirty="0">
                <a:ea typeface="新細明體" pitchFamily="18" charset="-120"/>
              </a:rPr>
              <a:t>)</a:t>
            </a:r>
          </a:p>
          <a:p>
            <a:pPr lvl="1"/>
            <a:r>
              <a:rPr lang="en-US" altLang="zh-TW" sz="2400" i="1" dirty="0">
                <a:ea typeface="新細明體" pitchFamily="18" charset="-120"/>
              </a:rPr>
              <a:t>I</a:t>
            </a:r>
            <a:r>
              <a:rPr lang="en-US" altLang="zh-TW" sz="2400" dirty="0">
                <a:ea typeface="新細明體" pitchFamily="18" charset="-120"/>
              </a:rPr>
              <a:t>(</a:t>
            </a:r>
            <a:r>
              <a:rPr lang="en-US" altLang="zh-TW" sz="2400" i="1" dirty="0">
                <a:ea typeface="新細明體" pitchFamily="18" charset="-120"/>
              </a:rPr>
              <a:t>u</a:t>
            </a:r>
            <a:r>
              <a:rPr lang="en-US" altLang="zh-TW" sz="2400" dirty="0">
                <a:ea typeface="新細明體" pitchFamily="18" charset="-120"/>
              </a:rPr>
              <a:t>): the imaginary part of </a:t>
            </a:r>
            <a:r>
              <a:rPr lang="en-US" altLang="zh-TW" sz="2400" i="1" dirty="0">
                <a:ea typeface="新細明體" pitchFamily="18" charset="-120"/>
              </a:rPr>
              <a:t>F</a:t>
            </a:r>
            <a:r>
              <a:rPr lang="en-US" altLang="zh-TW" sz="2400" dirty="0">
                <a:ea typeface="新細明體" pitchFamily="18" charset="-120"/>
              </a:rPr>
              <a:t>(</a:t>
            </a:r>
            <a:r>
              <a:rPr lang="en-US" altLang="zh-TW" sz="2400" i="1" dirty="0">
                <a:ea typeface="新細明體" pitchFamily="18" charset="-120"/>
              </a:rPr>
              <a:t>u</a:t>
            </a:r>
            <a:r>
              <a:rPr lang="en-US" altLang="zh-TW" sz="2400" dirty="0">
                <a:ea typeface="新細明體" pitchFamily="18" charset="-120"/>
              </a:rPr>
              <a:t>)</a:t>
            </a:r>
          </a:p>
          <a:p>
            <a:r>
              <a:rPr lang="en-US" altLang="zh-TW" sz="2800" dirty="0">
                <a:solidFill>
                  <a:srgbClr val="FF0000"/>
                </a:solidFill>
                <a:ea typeface="新細明體" pitchFamily="18" charset="-120"/>
              </a:rPr>
              <a:t>Power </a:t>
            </a:r>
            <a:r>
              <a:rPr lang="en-US" altLang="zh-TW" sz="2800" dirty="0" smtClean="0">
                <a:solidFill>
                  <a:srgbClr val="FF0000"/>
                </a:solidFill>
                <a:ea typeface="新細明體" pitchFamily="18" charset="-120"/>
              </a:rPr>
              <a:t>spectrum (</a:t>
            </a:r>
            <a:r>
              <a:rPr lang="en-US" altLang="zh-CN" sz="2800" dirty="0" smtClean="0">
                <a:solidFill>
                  <a:srgbClr val="FF0000"/>
                </a:solidFill>
                <a:ea typeface="新細明體" pitchFamily="18" charset="-120"/>
              </a:rPr>
              <a:t>spectral density</a:t>
            </a:r>
            <a:r>
              <a:rPr lang="en-US" altLang="zh-TW" sz="2800" dirty="0" smtClean="0">
                <a:solidFill>
                  <a:srgbClr val="FF0000"/>
                </a:solidFill>
                <a:ea typeface="新細明體" pitchFamily="18" charset="-120"/>
              </a:rPr>
              <a:t>)</a:t>
            </a:r>
            <a:r>
              <a:rPr lang="zh-CN" altLang="en-US" sz="2800" dirty="0" smtClean="0">
                <a:solidFill>
                  <a:srgbClr val="FF0000"/>
                </a:solidFill>
                <a:ea typeface="新細明體" pitchFamily="18" charset="-120"/>
              </a:rPr>
              <a:t>功率谱</a:t>
            </a:r>
            <a:r>
              <a:rPr lang="en-US" altLang="zh-TW" sz="2800" dirty="0" smtClean="0">
                <a:ea typeface="新細明體" pitchFamily="18" charset="-120"/>
              </a:rPr>
              <a:t>:</a:t>
            </a:r>
            <a:endParaRPr lang="en-US" altLang="zh-TW" sz="2800" dirty="0">
              <a:ea typeface="新細明體" pitchFamily="18" charset="-120"/>
            </a:endParaRPr>
          </a:p>
        </p:txBody>
      </p:sp>
      <p:graphicFrame>
        <p:nvGraphicFramePr>
          <p:cNvPr id="166917" name="Object 5"/>
          <p:cNvGraphicFramePr>
            <a:graphicFrameLocks noChangeAspect="1"/>
          </p:cNvGraphicFramePr>
          <p:nvPr/>
        </p:nvGraphicFramePr>
        <p:xfrm>
          <a:off x="1362075" y="5997277"/>
          <a:ext cx="3998913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966" name="方程式" r:id="rId3" imgW="1866600" imgH="279360" progId="Equation.3">
                  <p:embed/>
                </p:oleObj>
              </mc:Choice>
              <mc:Fallback>
                <p:oleObj name="方程式" r:id="rId3" imgW="186660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075" y="5997277"/>
                        <a:ext cx="3998913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18" name="Object 6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915018129"/>
              </p:ext>
            </p:extLst>
          </p:nvPr>
        </p:nvGraphicFramePr>
        <p:xfrm>
          <a:off x="1512888" y="2670175"/>
          <a:ext cx="6783387" cy="178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967" name="Equation" r:id="rId5" imgW="4254480" imgH="1117440" progId="Equation.DSMT4">
                  <p:embed/>
                </p:oleObj>
              </mc:Choice>
              <mc:Fallback>
                <p:oleObj name="Equation" r:id="rId5" imgW="4254480" imgH="111744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888" y="2670175"/>
                        <a:ext cx="6783387" cy="178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3"/>
          <p:cNvSpPr txBox="1">
            <a:spLocks noChangeArrowheads="1"/>
          </p:cNvSpPr>
          <p:nvPr/>
        </p:nvSpPr>
        <p:spPr>
          <a:xfrm>
            <a:off x="7042150" y="6356350"/>
            <a:ext cx="1905000" cy="4572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44D33FE8-D305-4FA5-90C1-C68C28E7B444}" type="slidenum">
              <a:rPr lang="zh-CN" altLang="en-US" sz="1400" smtClean="0">
                <a:solidFill>
                  <a:srgbClr val="000000"/>
                </a:solidFill>
              </a:rPr>
              <a:pPr algn="r">
                <a:defRPr/>
              </a:pPr>
              <a:t>12</a:t>
            </a:fld>
            <a:endParaRPr lang="en-US" altLang="zh-CN" sz="1400" dirty="0">
              <a:solidFill>
                <a:srgbClr val="00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78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9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395536" y="2132856"/>
            <a:ext cx="84582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dirty="0" smtClean="0">
                <a:ea typeface="宋体" pitchFamily="2" charset="-122"/>
              </a:rPr>
              <a:t>Given </a:t>
            </a:r>
            <a:r>
              <a:rPr lang="en-US" altLang="zh-CN" sz="2800" i="1" dirty="0" smtClean="0">
                <a:ea typeface="宋体" pitchFamily="2" charset="-122"/>
              </a:rPr>
              <a:t>F(u)</a:t>
            </a:r>
            <a:r>
              <a:rPr lang="en-US" altLang="zh-CN" sz="2800" dirty="0" smtClean="0">
                <a:ea typeface="宋体" pitchFamily="2" charset="-122"/>
              </a:rPr>
              <a:t>, we can get the original function using t</a:t>
            </a:r>
            <a:r>
              <a:rPr lang="en-US" altLang="zh-TW" sz="2800" dirty="0" smtClean="0">
                <a:ea typeface="新細明體" pitchFamily="18" charset="-120"/>
              </a:rPr>
              <a:t>he </a:t>
            </a:r>
            <a:r>
              <a:rPr lang="en-US" altLang="zh-TW" sz="2800" dirty="0">
                <a:solidFill>
                  <a:srgbClr val="FF0000"/>
                </a:solidFill>
                <a:ea typeface="新細明體" pitchFamily="18" charset="-120"/>
              </a:rPr>
              <a:t>one-dimensional</a:t>
            </a:r>
            <a:r>
              <a:rPr lang="en-US" altLang="zh-TW" sz="2800" dirty="0">
                <a:ea typeface="新細明體" pitchFamily="18" charset="-120"/>
              </a:rPr>
              <a:t> </a:t>
            </a:r>
            <a:r>
              <a:rPr lang="en-US" altLang="zh-TW" sz="2800" dirty="0" smtClean="0">
                <a:ea typeface="新細明體" pitchFamily="18" charset="-120"/>
              </a:rPr>
              <a:t>Inverse Fourier transform</a:t>
            </a:r>
            <a:endParaRPr lang="en-US" altLang="zh-TW" sz="2400" dirty="0">
              <a:ea typeface="新細明體" pitchFamily="18" charset="-120"/>
            </a:endParaRPr>
          </a:p>
        </p:txBody>
      </p:sp>
      <p:graphicFrame>
        <p:nvGraphicFramePr>
          <p:cNvPr id="162825" name="Object 9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313861620"/>
              </p:ext>
            </p:extLst>
          </p:nvPr>
        </p:nvGraphicFramePr>
        <p:xfrm>
          <a:off x="683568" y="3356992"/>
          <a:ext cx="8069015" cy="1224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74" name="Equation" r:id="rId3" imgW="2844720" imgH="431640" progId="Equation.DSMT4">
                  <p:embed/>
                </p:oleObj>
              </mc:Choice>
              <mc:Fallback>
                <p:oleObj name="Equation" r:id="rId3" imgW="2844720" imgH="431640" progId="Equation.DSMT4">
                  <p:embed/>
                  <p:pic>
                    <p:nvPicPr>
                      <p:cNvPr id="0" name="Picture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3356992"/>
                        <a:ext cx="8069015" cy="12241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3"/>
          <p:cNvSpPr txBox="1">
            <a:spLocks noChangeArrowheads="1"/>
          </p:cNvSpPr>
          <p:nvPr/>
        </p:nvSpPr>
        <p:spPr>
          <a:xfrm>
            <a:off x="7042150" y="6356350"/>
            <a:ext cx="19050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D33FE8-D305-4FA5-90C1-C68C28E7B444}" type="slidenum">
              <a:rPr lang="zh-CN" altLang="en-US" sz="1400" smtClean="0">
                <a:ea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lang="en-US" altLang="zh-CN" sz="1400" dirty="0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 </a:t>
            </a:r>
            <a:r>
              <a:rPr lang="en-US" altLang="zh-CN" sz="3600" dirty="0" smtClean="0"/>
              <a:t>1D Discrete </a:t>
            </a:r>
            <a:r>
              <a:rPr lang="en-US" altLang="zh-CN" sz="3600" dirty="0" smtClean="0">
                <a:solidFill>
                  <a:srgbClr val="FF0000"/>
                </a:solidFill>
              </a:rPr>
              <a:t>Inverse</a:t>
            </a:r>
            <a:r>
              <a:rPr lang="en-US" altLang="zh-CN" sz="3600" dirty="0" smtClean="0"/>
              <a:t> Fourier Transform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9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395536" y="2132856"/>
            <a:ext cx="84582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dirty="0">
                <a:ea typeface="新細明體" pitchFamily="18" charset="-120"/>
              </a:rPr>
              <a:t>Forward Discrete </a:t>
            </a:r>
            <a:r>
              <a:rPr lang="en-US" altLang="zh-TW" sz="2800" dirty="0">
                <a:ea typeface="新細明體" pitchFamily="18" charset="-120"/>
              </a:rPr>
              <a:t>Fourier transform</a:t>
            </a:r>
            <a:endParaRPr lang="en-US" altLang="zh-TW" sz="2800" dirty="0" smtClean="0">
              <a:ea typeface="新細明體" pitchFamily="18" charset="-120"/>
            </a:endParaRPr>
          </a:p>
          <a:p>
            <a:endParaRPr lang="en-US" altLang="zh-TW" sz="2800" dirty="0">
              <a:ea typeface="新細明體" pitchFamily="18" charset="-120"/>
            </a:endParaRPr>
          </a:p>
          <a:p>
            <a:endParaRPr lang="en-US" altLang="zh-TW" sz="2800" dirty="0" smtClean="0">
              <a:ea typeface="新細明體" pitchFamily="18" charset="-120"/>
            </a:endParaRPr>
          </a:p>
          <a:p>
            <a:endParaRPr lang="en-US" altLang="zh-TW" sz="2800" dirty="0">
              <a:ea typeface="新細明體" pitchFamily="18" charset="-120"/>
            </a:endParaRPr>
          </a:p>
          <a:p>
            <a:r>
              <a:rPr lang="en-US" altLang="zh-TW" sz="2800" dirty="0" smtClean="0">
                <a:ea typeface="新細明體" pitchFamily="18" charset="-120"/>
              </a:rPr>
              <a:t>Inverse  </a:t>
            </a:r>
            <a:r>
              <a:rPr lang="en-US" altLang="zh-CN" sz="2800" dirty="0" smtClean="0">
                <a:ea typeface="新細明體" pitchFamily="18" charset="-120"/>
              </a:rPr>
              <a:t>Discrete </a:t>
            </a:r>
            <a:r>
              <a:rPr lang="en-US" altLang="zh-TW" sz="2800" dirty="0" smtClean="0">
                <a:ea typeface="新細明體" pitchFamily="18" charset="-120"/>
              </a:rPr>
              <a:t>Fourier </a:t>
            </a:r>
            <a:r>
              <a:rPr lang="en-US" altLang="zh-TW" sz="2800" dirty="0" smtClean="0">
                <a:ea typeface="新細明體" pitchFamily="18" charset="-120"/>
              </a:rPr>
              <a:t>transform</a:t>
            </a:r>
            <a:endParaRPr lang="en-US" altLang="zh-TW" sz="2400" dirty="0">
              <a:ea typeface="新細明體" pitchFamily="18" charset="-120"/>
            </a:endParaRPr>
          </a:p>
        </p:txBody>
      </p:sp>
      <p:graphicFrame>
        <p:nvGraphicFramePr>
          <p:cNvPr id="162825" name="Object 9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846572905"/>
              </p:ext>
            </p:extLst>
          </p:nvPr>
        </p:nvGraphicFramePr>
        <p:xfrm>
          <a:off x="611561" y="5013176"/>
          <a:ext cx="7704856" cy="1168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015" name="Equation" r:id="rId3" imgW="2844720" imgH="431640" progId="Equation.DSMT4">
                  <p:embed/>
                </p:oleObj>
              </mc:Choice>
              <mc:Fallback>
                <p:oleObj name="Equation" r:id="rId3" imgW="2844720" imgH="43164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1" y="5013176"/>
                        <a:ext cx="7704856" cy="11688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3"/>
          <p:cNvSpPr txBox="1">
            <a:spLocks noChangeArrowheads="1"/>
          </p:cNvSpPr>
          <p:nvPr/>
        </p:nvSpPr>
        <p:spPr>
          <a:xfrm>
            <a:off x="7042150" y="6356350"/>
            <a:ext cx="19050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D33FE8-D305-4FA5-90C1-C68C28E7B444}" type="slidenum">
              <a:rPr lang="zh-CN" altLang="en-US" sz="1400" smtClean="0">
                <a:ea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lang="en-US" altLang="zh-CN" sz="1400" dirty="0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9592" y="274638"/>
            <a:ext cx="7787208" cy="1143000"/>
          </a:xfrm>
        </p:spPr>
        <p:txBody>
          <a:bodyPr/>
          <a:lstStyle/>
          <a:p>
            <a:r>
              <a:rPr lang="en-US" altLang="zh-CN" sz="3600" dirty="0"/>
              <a:t> </a:t>
            </a:r>
            <a:r>
              <a:rPr lang="en-US" altLang="zh-CN" sz="3600" dirty="0" smtClean="0"/>
              <a:t>1D </a:t>
            </a:r>
            <a:r>
              <a:rPr lang="en-US" altLang="zh-CN" sz="3600" dirty="0" smtClean="0"/>
              <a:t>Forward</a:t>
            </a:r>
            <a:r>
              <a:rPr lang="zh-CN" altLang="en-US" sz="3600" dirty="0" smtClean="0"/>
              <a:t>（</a:t>
            </a:r>
            <a:r>
              <a:rPr lang="en-US" altLang="zh-CN" sz="3600" dirty="0" smtClean="0"/>
              <a:t>inverse</a:t>
            </a:r>
            <a:r>
              <a:rPr lang="zh-CN" altLang="en-US" sz="3600" dirty="0" smtClean="0"/>
              <a:t>）</a:t>
            </a:r>
            <a:r>
              <a:rPr lang="en-US" altLang="zh-CN" sz="3600" dirty="0" smtClean="0"/>
              <a:t>DFT</a:t>
            </a:r>
            <a:endParaRPr lang="zh-CN" altLang="en-US" sz="3600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4639177"/>
              </p:ext>
            </p:extLst>
          </p:nvPr>
        </p:nvGraphicFramePr>
        <p:xfrm>
          <a:off x="1259632" y="2852936"/>
          <a:ext cx="7222208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016" name="方程式" r:id="rId5" imgW="3098800" imgH="431800" progId="Equation.3">
                  <p:embed/>
                </p:oleObj>
              </mc:Choice>
              <mc:Fallback>
                <p:oleObj name="方程式" r:id="rId5" imgW="3098800" imgH="431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2852936"/>
                        <a:ext cx="7222208" cy="1008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825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D33FE8-D305-4FA5-90C1-C68C28E7B444}" type="slidenum">
              <a:rPr lang="zh-CN" altLang="en-US"/>
              <a:pPr>
                <a:defRPr/>
              </a:pPr>
              <a:t>15</a:t>
            </a:fld>
            <a:endParaRPr lang="en-US" altLang="zh-CN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536" y="1988691"/>
            <a:ext cx="8496944" cy="4752677"/>
          </a:xfrm>
        </p:spPr>
        <p:txBody>
          <a:bodyPr/>
          <a:lstStyle/>
          <a:p>
            <a:r>
              <a:rPr lang="en-US" altLang="zh-TW" dirty="0" smtClean="0">
                <a:ea typeface="新細明體" pitchFamily="18" charset="-120"/>
              </a:rPr>
              <a:t>The </a:t>
            </a:r>
            <a:r>
              <a:rPr lang="en-US" altLang="zh-TW" dirty="0" smtClean="0">
                <a:solidFill>
                  <a:srgbClr val="FF0000"/>
                </a:solidFill>
                <a:ea typeface="新細明體" pitchFamily="18" charset="-120"/>
              </a:rPr>
              <a:t>2D</a:t>
            </a:r>
            <a:r>
              <a:rPr lang="en-US" altLang="zh-TW" dirty="0" smtClean="0">
                <a:ea typeface="新細明體" pitchFamily="18" charset="-120"/>
              </a:rPr>
              <a:t> Fourier transform and its inverse</a:t>
            </a:r>
          </a:p>
          <a:p>
            <a:pPr lvl="1"/>
            <a:r>
              <a:rPr lang="en-US" altLang="zh-TW" dirty="0" smtClean="0">
                <a:ea typeface="新細明體" pitchFamily="18" charset="-120"/>
              </a:rPr>
              <a:t>Fourier transform (</a:t>
            </a:r>
            <a:r>
              <a:rPr lang="en-US" altLang="zh-TW" dirty="0" smtClean="0">
                <a:solidFill>
                  <a:srgbClr val="FF0000"/>
                </a:solidFill>
                <a:ea typeface="新細明體" pitchFamily="18" charset="-120"/>
              </a:rPr>
              <a:t>discrete case</a:t>
            </a:r>
            <a:r>
              <a:rPr lang="en-US" altLang="zh-TW" dirty="0" smtClean="0">
                <a:ea typeface="新細明體" pitchFamily="18" charset="-120"/>
              </a:rPr>
              <a:t>)</a:t>
            </a:r>
          </a:p>
          <a:p>
            <a:pPr lvl="1">
              <a:buNone/>
            </a:pPr>
            <a:r>
              <a:rPr lang="en-US" altLang="zh-CN" dirty="0" smtClean="0">
                <a:ea typeface="宋体" pitchFamily="2" charset="-122"/>
              </a:rPr>
              <a:t>   </a:t>
            </a:r>
            <a:r>
              <a:rPr lang="en-US" altLang="zh-CN" sz="2400" dirty="0" smtClean="0">
                <a:ea typeface="宋体" pitchFamily="2" charset="-122"/>
              </a:rPr>
              <a:t>Let </a:t>
            </a:r>
            <a:r>
              <a:rPr lang="en-US" altLang="zh-CN" sz="2400" i="1" dirty="0" smtClean="0">
                <a:ea typeface="宋体" pitchFamily="2" charset="-122"/>
              </a:rPr>
              <a:t>f</a:t>
            </a:r>
            <a:r>
              <a:rPr lang="en-US" altLang="zh-CN" sz="2400" dirty="0" smtClean="0">
                <a:ea typeface="宋体" pitchFamily="2" charset="-122"/>
              </a:rPr>
              <a:t>(</a:t>
            </a:r>
            <a:r>
              <a:rPr lang="en-US" altLang="zh-CN" sz="2400" i="1" dirty="0" err="1" smtClean="0">
                <a:ea typeface="宋体" pitchFamily="2" charset="-122"/>
              </a:rPr>
              <a:t>x,y</a:t>
            </a:r>
            <a:r>
              <a:rPr lang="en-US" altLang="zh-CN" sz="2400" dirty="0" smtClean="0">
                <a:ea typeface="宋体" pitchFamily="2" charset="-122"/>
              </a:rPr>
              <a:t>) for </a:t>
            </a:r>
            <a:r>
              <a:rPr lang="en-US" altLang="zh-CN" sz="2400" i="1" dirty="0" smtClean="0">
                <a:ea typeface="宋体" pitchFamily="2" charset="-122"/>
              </a:rPr>
              <a:t>x</a:t>
            </a:r>
            <a:r>
              <a:rPr lang="en-US" altLang="zh-CN" sz="2400" dirty="0" smtClean="0">
                <a:ea typeface="宋体" pitchFamily="2" charset="-122"/>
              </a:rPr>
              <a:t>=</a:t>
            </a:r>
            <a:r>
              <a:rPr lang="tr-TR" altLang="zh-CN" sz="2400" dirty="0" smtClean="0"/>
              <a:t>0,</a:t>
            </a:r>
            <a:r>
              <a:rPr lang="en-US" altLang="zh-CN" sz="2400" dirty="0" smtClean="0">
                <a:ea typeface="宋体" pitchFamily="2" charset="-122"/>
              </a:rPr>
              <a:t>1,2, ..., </a:t>
            </a:r>
            <a:r>
              <a:rPr lang="en-US" altLang="zh-CN" sz="2400" i="1" dirty="0" smtClean="0">
                <a:ea typeface="宋体" pitchFamily="2" charset="-122"/>
              </a:rPr>
              <a:t>M</a:t>
            </a:r>
            <a:r>
              <a:rPr lang="en-US" altLang="zh-CN" sz="2400" dirty="0" smtClean="0">
                <a:ea typeface="宋体" pitchFamily="2" charset="-122"/>
              </a:rPr>
              <a:t>-1 and </a:t>
            </a:r>
            <a:r>
              <a:rPr lang="en-US" altLang="zh-CN" sz="2400" i="1" dirty="0" smtClean="0">
                <a:ea typeface="宋体" pitchFamily="2" charset="-122"/>
              </a:rPr>
              <a:t>y</a:t>
            </a:r>
            <a:r>
              <a:rPr lang="en-US" altLang="zh-CN" sz="2400" dirty="0" smtClean="0">
                <a:ea typeface="宋体" pitchFamily="2" charset="-122"/>
              </a:rPr>
              <a:t>=1,2, ..., </a:t>
            </a:r>
            <a:r>
              <a:rPr lang="en-US" altLang="zh-CN" sz="2400" i="1" dirty="0" smtClean="0">
                <a:ea typeface="宋体" pitchFamily="2" charset="-122"/>
              </a:rPr>
              <a:t>N</a:t>
            </a:r>
            <a:r>
              <a:rPr lang="en-US" altLang="zh-CN" sz="2400" dirty="0" smtClean="0">
                <a:ea typeface="宋体" pitchFamily="2" charset="-122"/>
              </a:rPr>
              <a:t>-1 denote an </a:t>
            </a:r>
            <a:r>
              <a:rPr lang="en-US" altLang="zh-CN" sz="2400" i="1" dirty="0" smtClean="0">
                <a:ea typeface="宋体" pitchFamily="2" charset="-122"/>
              </a:rPr>
              <a:t>M×N</a:t>
            </a:r>
            <a:r>
              <a:rPr lang="en-US" altLang="zh-CN" sz="2400" dirty="0" smtClean="0">
                <a:ea typeface="宋体" pitchFamily="2" charset="-122"/>
              </a:rPr>
              <a:t> image.  The 2D DFT of </a:t>
            </a:r>
            <a:r>
              <a:rPr lang="en-US" altLang="zh-CN" sz="2400" i="1" dirty="0" smtClean="0">
                <a:ea typeface="宋体" pitchFamily="2" charset="-122"/>
              </a:rPr>
              <a:t>f</a:t>
            </a:r>
            <a:r>
              <a:rPr lang="en-US" altLang="zh-CN" sz="2400" dirty="0" smtClean="0">
                <a:ea typeface="宋体" pitchFamily="2" charset="-122"/>
              </a:rPr>
              <a:t> is given by</a:t>
            </a:r>
            <a:endParaRPr lang="tr-TR" altLang="zh-CN" dirty="0" smtClean="0"/>
          </a:p>
          <a:p>
            <a:pPr lvl="1"/>
            <a:endParaRPr lang="en-US" altLang="zh-TW" dirty="0" smtClean="0">
              <a:ea typeface="新細明體" pitchFamily="18" charset="-120"/>
            </a:endParaRPr>
          </a:p>
          <a:p>
            <a:pPr lvl="1"/>
            <a:endParaRPr lang="en-US" altLang="zh-TW" dirty="0" smtClean="0">
              <a:ea typeface="新細明體" pitchFamily="18" charset="-120"/>
            </a:endParaRPr>
          </a:p>
          <a:p>
            <a:pPr lvl="1">
              <a:buNone/>
            </a:pPr>
            <a:r>
              <a:rPr lang="en-US" altLang="zh-CN" dirty="0" smtClean="0">
                <a:ea typeface="宋体" pitchFamily="2" charset="-122"/>
              </a:rPr>
              <a:t>   </a:t>
            </a:r>
          </a:p>
          <a:p>
            <a:pPr lvl="1">
              <a:buNone/>
            </a:pPr>
            <a:r>
              <a:rPr lang="en-US" altLang="zh-CN" sz="2400" dirty="0" smtClean="0">
                <a:ea typeface="宋体" pitchFamily="2" charset="-122"/>
              </a:rPr>
              <a:t>The </a:t>
            </a:r>
            <a:r>
              <a:rPr lang="en-US" altLang="zh-CN" sz="2400" i="1" dirty="0" smtClean="0">
                <a:ea typeface="宋体" pitchFamily="2" charset="-122"/>
              </a:rPr>
              <a:t>frequency domain</a:t>
            </a:r>
            <a:r>
              <a:rPr lang="en-US" altLang="zh-CN" sz="2400" dirty="0" smtClean="0">
                <a:ea typeface="宋体" pitchFamily="2" charset="-122"/>
              </a:rPr>
              <a:t> is simply the coordinate system spanned by </a:t>
            </a:r>
            <a:r>
              <a:rPr lang="en-US" altLang="zh-CN" sz="2400" i="1" dirty="0" smtClean="0">
                <a:ea typeface="宋体" pitchFamily="2" charset="-122"/>
              </a:rPr>
              <a:t>F</a:t>
            </a:r>
            <a:r>
              <a:rPr lang="en-US" altLang="zh-CN" sz="2400" dirty="0" smtClean="0">
                <a:ea typeface="宋体" pitchFamily="2" charset="-122"/>
              </a:rPr>
              <a:t>(</a:t>
            </a:r>
            <a:r>
              <a:rPr lang="en-US" altLang="zh-CN" sz="2400" i="1" dirty="0" err="1" smtClean="0">
                <a:ea typeface="宋体" pitchFamily="2" charset="-122"/>
              </a:rPr>
              <a:t>u,v</a:t>
            </a:r>
            <a:r>
              <a:rPr lang="en-US" altLang="zh-CN" sz="2400" dirty="0" smtClean="0">
                <a:ea typeface="宋体" pitchFamily="2" charset="-122"/>
              </a:rPr>
              <a:t>) with </a:t>
            </a:r>
            <a:r>
              <a:rPr lang="en-US" altLang="zh-CN" sz="2400" i="1" dirty="0" smtClean="0">
                <a:ea typeface="宋体" pitchFamily="2" charset="-122"/>
              </a:rPr>
              <a:t>u</a:t>
            </a:r>
            <a:r>
              <a:rPr lang="en-US" altLang="zh-CN" sz="2400" dirty="0" smtClean="0">
                <a:ea typeface="宋体" pitchFamily="2" charset="-122"/>
              </a:rPr>
              <a:t> and </a:t>
            </a:r>
            <a:r>
              <a:rPr lang="en-US" altLang="zh-CN" sz="2400" i="1" dirty="0" smtClean="0">
                <a:ea typeface="宋体" pitchFamily="2" charset="-122"/>
              </a:rPr>
              <a:t>v</a:t>
            </a:r>
            <a:r>
              <a:rPr lang="en-US" altLang="zh-CN" sz="2400" dirty="0" smtClean="0">
                <a:ea typeface="宋体" pitchFamily="2" charset="-122"/>
              </a:rPr>
              <a:t> as frequency variables.</a:t>
            </a:r>
            <a:endParaRPr lang="en-US" altLang="zh-TW" dirty="0" smtClean="0">
              <a:ea typeface="新細明體" pitchFamily="18" charset="-120"/>
            </a:endParaRPr>
          </a:p>
          <a:p>
            <a:pPr lvl="1">
              <a:buNone/>
            </a:pPr>
            <a:r>
              <a:rPr lang="en-US" altLang="zh-TW" dirty="0" smtClean="0">
                <a:ea typeface="新細明體" pitchFamily="18" charset="-120"/>
              </a:rPr>
              <a:t> 	</a:t>
            </a:r>
          </a:p>
          <a:p>
            <a:pPr lvl="1">
              <a:buNone/>
            </a:pPr>
            <a:r>
              <a:rPr lang="en-US" altLang="zh-TW" dirty="0" smtClean="0">
                <a:ea typeface="新細明體" pitchFamily="18" charset="-120"/>
              </a:rPr>
              <a:t>	</a:t>
            </a:r>
          </a:p>
          <a:p>
            <a:endParaRPr lang="en-US" altLang="zh-CN" sz="3600" dirty="0" smtClean="0"/>
          </a:p>
        </p:txBody>
      </p:sp>
      <p:graphicFrame>
        <p:nvGraphicFramePr>
          <p:cNvPr id="629765" name="Object 5"/>
          <p:cNvGraphicFramePr>
            <a:graphicFrameLocks noChangeAspect="1"/>
          </p:cNvGraphicFramePr>
          <p:nvPr/>
        </p:nvGraphicFramePr>
        <p:xfrm>
          <a:off x="1619672" y="4005064"/>
          <a:ext cx="5626100" cy="1392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98" name="Equation" r:id="rId4" imgW="2768400" imgH="685800" progId="Equation.DSMT4">
                  <p:embed/>
                </p:oleObj>
              </mc:Choice>
              <mc:Fallback>
                <p:oleObj name="Equation" r:id="rId4" imgW="2768400" imgH="6858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4005064"/>
                        <a:ext cx="5626100" cy="1392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2D DFT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D33FE8-D305-4FA5-90C1-C68C28E7B444}" type="slidenum">
              <a:rPr lang="zh-CN" altLang="en-US"/>
              <a:pPr>
                <a:defRPr/>
              </a:pPr>
              <a:t>16</a:t>
            </a:fld>
            <a:endParaRPr lang="en-US" altLang="zh-CN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536" y="1988691"/>
            <a:ext cx="8496944" cy="4752677"/>
          </a:xfrm>
        </p:spPr>
        <p:txBody>
          <a:bodyPr/>
          <a:lstStyle/>
          <a:p>
            <a:pPr lvl="1"/>
            <a:r>
              <a:rPr lang="en-US" altLang="zh-CN" dirty="0" smtClean="0">
                <a:ea typeface="新細明體" pitchFamily="18" charset="-120"/>
              </a:rPr>
              <a:t>Inverse </a:t>
            </a:r>
            <a:r>
              <a:rPr lang="en-US" altLang="zh-TW" dirty="0" smtClean="0">
                <a:ea typeface="新細明體" pitchFamily="18" charset="-120"/>
              </a:rPr>
              <a:t>Fourier transform (</a:t>
            </a:r>
            <a:r>
              <a:rPr lang="en-US" altLang="zh-TW" dirty="0" smtClean="0">
                <a:solidFill>
                  <a:srgbClr val="FF0000"/>
                </a:solidFill>
                <a:ea typeface="新細明體" pitchFamily="18" charset="-120"/>
              </a:rPr>
              <a:t>discrete case</a:t>
            </a:r>
            <a:r>
              <a:rPr lang="en-US" altLang="zh-TW" dirty="0" smtClean="0">
                <a:ea typeface="新細明體" pitchFamily="18" charset="-120"/>
              </a:rPr>
              <a:t>)</a:t>
            </a:r>
          </a:p>
          <a:p>
            <a:pPr lvl="1"/>
            <a:endParaRPr lang="en-US" altLang="zh-TW" dirty="0" smtClean="0">
              <a:ea typeface="新細明體" pitchFamily="18" charset="-120"/>
            </a:endParaRPr>
          </a:p>
          <a:p>
            <a:pPr lvl="1"/>
            <a:endParaRPr lang="en-US" altLang="zh-TW" dirty="0" smtClean="0">
              <a:ea typeface="新細明體" pitchFamily="18" charset="-120"/>
            </a:endParaRPr>
          </a:p>
          <a:p>
            <a:pPr lvl="1"/>
            <a:endParaRPr lang="en-US" altLang="zh-TW" dirty="0" smtClean="0">
              <a:ea typeface="新細明體" pitchFamily="18" charset="-120"/>
            </a:endParaRPr>
          </a:p>
          <a:p>
            <a:pPr lvl="1">
              <a:buNone/>
            </a:pPr>
            <a:r>
              <a:rPr lang="en-US" altLang="zh-TW" dirty="0" smtClean="0">
                <a:ea typeface="新細明體" pitchFamily="18" charset="-120"/>
              </a:rPr>
              <a:t> 	</a:t>
            </a:r>
          </a:p>
          <a:p>
            <a:pPr lvl="1">
              <a:buNone/>
            </a:pPr>
            <a:r>
              <a:rPr lang="en-US" altLang="zh-TW" dirty="0" smtClean="0">
                <a:ea typeface="新細明體" pitchFamily="18" charset="-120"/>
              </a:rPr>
              <a:t>	u, v : the transform or frequency variables</a:t>
            </a:r>
          </a:p>
          <a:p>
            <a:pPr lvl="1">
              <a:buNone/>
            </a:pPr>
            <a:r>
              <a:rPr lang="en-US" altLang="zh-TW" dirty="0" smtClean="0">
                <a:ea typeface="新細明體" pitchFamily="18" charset="-120"/>
              </a:rPr>
              <a:t>	x, y : the spatial or image variables</a:t>
            </a:r>
          </a:p>
          <a:p>
            <a:pPr lvl="1"/>
            <a:r>
              <a:rPr lang="tr-TR" altLang="zh-CN" dirty="0" smtClean="0"/>
              <a:t>Thus, given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en-US" altLang="zh-CN" i="1" dirty="0" smtClean="0">
                <a:ea typeface="宋体" pitchFamily="2" charset="-122"/>
              </a:rPr>
              <a:t>F</a:t>
            </a:r>
            <a:r>
              <a:rPr lang="en-US" altLang="zh-CN" dirty="0" smtClean="0">
                <a:ea typeface="宋体" pitchFamily="2" charset="-122"/>
              </a:rPr>
              <a:t>(</a:t>
            </a:r>
            <a:r>
              <a:rPr lang="en-US" altLang="zh-CN" i="1" dirty="0" err="1" smtClean="0">
                <a:ea typeface="宋体" pitchFamily="2" charset="-122"/>
              </a:rPr>
              <a:t>u,v</a:t>
            </a:r>
            <a:r>
              <a:rPr lang="en-US" altLang="zh-CN" dirty="0" smtClean="0">
                <a:ea typeface="宋体" pitchFamily="2" charset="-122"/>
              </a:rPr>
              <a:t>)</a:t>
            </a:r>
            <a:r>
              <a:rPr lang="tr-TR" altLang="zh-CN" dirty="0" smtClean="0"/>
              <a:t>, we can obtain </a:t>
            </a:r>
            <a:r>
              <a:rPr lang="tr-TR" altLang="zh-CN" i="1" dirty="0" smtClean="0"/>
              <a:t>f</a:t>
            </a:r>
            <a:r>
              <a:rPr lang="tr-TR" altLang="zh-CN" dirty="0" smtClean="0"/>
              <a:t>(</a:t>
            </a:r>
            <a:r>
              <a:rPr lang="tr-TR" altLang="zh-CN" i="1" dirty="0" smtClean="0"/>
              <a:t>x,y</a:t>
            </a:r>
            <a:r>
              <a:rPr lang="tr-TR" altLang="zh-CN" dirty="0" smtClean="0"/>
              <a:t>) back by means of the inverse DFT.</a:t>
            </a:r>
            <a:endParaRPr lang="en-US" altLang="zh-TW" dirty="0" smtClean="0">
              <a:ea typeface="新細明體" pitchFamily="18" charset="-120"/>
            </a:endParaRPr>
          </a:p>
          <a:p>
            <a:endParaRPr lang="en-US" altLang="zh-CN" sz="3600" dirty="0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2D inverse DFT</a:t>
            </a:r>
            <a:endParaRPr lang="zh-CN" altLang="en-US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213856"/>
              </p:ext>
            </p:extLst>
          </p:nvPr>
        </p:nvGraphicFramePr>
        <p:xfrm>
          <a:off x="971600" y="2708920"/>
          <a:ext cx="7173912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41" name="Equation" r:id="rId4" imgW="3288960" imgH="660240" progId="Equation.DSMT4">
                  <p:embed/>
                </p:oleObj>
              </mc:Choice>
              <mc:Fallback>
                <p:oleObj name="Equation" r:id="rId4" imgW="3288960" imgH="66024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2708920"/>
                        <a:ext cx="7173912" cy="143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685800" y="1981200"/>
            <a:ext cx="8382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en-US" sz="2800" b="0" dirty="0" smtClean="0"/>
              <a:t>Typically, we visualize |F(</a:t>
            </a:r>
            <a:r>
              <a:rPr lang="en-US" altLang="en-US" sz="2800" b="0" dirty="0" err="1" smtClean="0"/>
              <a:t>u,v</a:t>
            </a:r>
            <a:r>
              <a:rPr lang="en-US" altLang="en-US" sz="2800" b="0" dirty="0" smtClean="0"/>
              <a:t>)|</a:t>
            </a:r>
          </a:p>
          <a:p>
            <a:r>
              <a:rPr lang="en-US" altLang="en-US" sz="2800" b="0" dirty="0" smtClean="0"/>
              <a:t>The dynamic range of |F(</a:t>
            </a:r>
            <a:r>
              <a:rPr lang="en-US" altLang="en-US" sz="2800" b="0" dirty="0" err="1" smtClean="0"/>
              <a:t>u,v</a:t>
            </a:r>
            <a:r>
              <a:rPr lang="en-US" altLang="en-US" sz="2800" b="0" dirty="0" smtClean="0"/>
              <a:t>)| is typically very large</a:t>
            </a:r>
          </a:p>
          <a:p>
            <a:r>
              <a:rPr lang="en-US" altLang="en-US" sz="2800" b="0" dirty="0"/>
              <a:t>Apply </a:t>
            </a:r>
            <a:r>
              <a:rPr lang="en-US" altLang="en-US" sz="2800" b="0" dirty="0" err="1"/>
              <a:t>streching</a:t>
            </a:r>
            <a:r>
              <a:rPr lang="en-US" altLang="en-US" sz="2800" b="0" dirty="0"/>
              <a:t>:                                        </a:t>
            </a:r>
            <a:r>
              <a:rPr lang="en-US" altLang="en-US" b="0" dirty="0" smtClean="0"/>
              <a:t>                                         </a:t>
            </a:r>
          </a:p>
          <a:p>
            <a:pPr marL="0" indent="0">
              <a:buNone/>
            </a:pPr>
            <a:r>
              <a:rPr lang="en-US" altLang="en-US" dirty="0"/>
              <a:t> </a:t>
            </a:r>
            <a:r>
              <a:rPr lang="en-US" altLang="en-US" dirty="0" smtClean="0"/>
              <a:t>                                   (</a:t>
            </a:r>
            <a:r>
              <a:rPr lang="en-US" altLang="en-US" b="0" dirty="0" smtClean="0">
                <a:solidFill>
                  <a:srgbClr val="FF0000"/>
                </a:solidFill>
              </a:rPr>
              <a:t>c is a </a:t>
            </a:r>
            <a:r>
              <a:rPr lang="en-US" altLang="en-US" b="0" dirty="0" err="1" smtClean="0">
                <a:solidFill>
                  <a:srgbClr val="FF0000"/>
                </a:solidFill>
              </a:rPr>
              <a:t>const</a:t>
            </a:r>
            <a:r>
              <a:rPr lang="en-US" altLang="en-US" dirty="0" smtClean="0"/>
              <a:t>)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D33FE8-D305-4FA5-90C1-C68C28E7B444}" type="slidenum">
              <a:rPr lang="zh-CN" altLang="en-US"/>
              <a:pPr>
                <a:defRPr/>
              </a:pPr>
              <a:t>17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r>
              <a:rPr lang="en-US" altLang="en-US" dirty="0"/>
              <a:t>Visualizing DFT</a:t>
            </a:r>
          </a:p>
        </p:txBody>
      </p:sp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238" y="3068960"/>
            <a:ext cx="33528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590290"/>
            <a:ext cx="186372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522613"/>
            <a:ext cx="17907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522613"/>
            <a:ext cx="1863725" cy="181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6" name="Text Box 8"/>
          <p:cNvSpPr txBox="1">
            <a:spLocks noChangeArrowheads="1"/>
          </p:cNvSpPr>
          <p:nvPr/>
        </p:nvSpPr>
        <p:spPr bwMode="auto">
          <a:xfrm>
            <a:off x="3429000" y="6351413"/>
            <a:ext cx="2259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6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kumimoji="1" sz="22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5pPr>
            <a:lvl6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6pPr>
            <a:lvl7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7pPr>
            <a:lvl8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8pPr>
            <a:lvl9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b="0"/>
              <a:t>before stretching</a:t>
            </a:r>
          </a:p>
        </p:txBody>
      </p:sp>
      <p:sp>
        <p:nvSpPr>
          <p:cNvPr id="37" name="Text Box 9"/>
          <p:cNvSpPr txBox="1">
            <a:spLocks noChangeArrowheads="1"/>
          </p:cNvSpPr>
          <p:nvPr/>
        </p:nvSpPr>
        <p:spPr bwMode="auto">
          <a:xfrm>
            <a:off x="6172200" y="6351413"/>
            <a:ext cx="2036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6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kumimoji="1" sz="22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5pPr>
            <a:lvl6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6pPr>
            <a:lvl7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7pPr>
            <a:lvl8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8pPr>
            <a:lvl9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b="0"/>
              <a:t>after stretching</a:t>
            </a:r>
          </a:p>
        </p:txBody>
      </p:sp>
      <p:sp>
        <p:nvSpPr>
          <p:cNvPr id="38" name="Text Box 10"/>
          <p:cNvSpPr txBox="1">
            <a:spLocks noChangeArrowheads="1"/>
          </p:cNvSpPr>
          <p:nvPr/>
        </p:nvSpPr>
        <p:spPr bwMode="auto">
          <a:xfrm>
            <a:off x="1050925" y="6316488"/>
            <a:ext cx="1949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6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kumimoji="1" sz="22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5pPr>
            <a:lvl6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6pPr>
            <a:lvl7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7pPr>
            <a:lvl8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8pPr>
            <a:lvl9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b="0"/>
              <a:t>original image</a:t>
            </a:r>
          </a:p>
        </p:txBody>
      </p:sp>
      <p:sp>
        <p:nvSpPr>
          <p:cNvPr id="39" name="Rectangle 1"/>
          <p:cNvSpPr>
            <a:spLocks noChangeArrowheads="1"/>
          </p:cNvSpPr>
          <p:nvPr/>
        </p:nvSpPr>
        <p:spPr bwMode="auto">
          <a:xfrm>
            <a:off x="4038600" y="4152726"/>
            <a:ext cx="1066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b="0" dirty="0"/>
              <a:t>|F(</a:t>
            </a:r>
            <a:r>
              <a:rPr lang="en-US" altLang="en-US" b="0" dirty="0" err="1"/>
              <a:t>u,v</a:t>
            </a:r>
            <a:r>
              <a:rPr lang="en-US" altLang="en-US" b="0" dirty="0"/>
              <a:t>)|</a:t>
            </a:r>
          </a:p>
        </p:txBody>
      </p:sp>
      <p:sp>
        <p:nvSpPr>
          <p:cNvPr id="40" name="Rectangle 2"/>
          <p:cNvSpPr>
            <a:spLocks noChangeArrowheads="1"/>
          </p:cNvSpPr>
          <p:nvPr/>
        </p:nvSpPr>
        <p:spPr bwMode="auto">
          <a:xfrm>
            <a:off x="6546850" y="4138438"/>
            <a:ext cx="1119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|D(u,v)|</a:t>
            </a:r>
          </a:p>
        </p:txBody>
      </p:sp>
    </p:spTree>
    <p:extLst>
      <p:ext uri="{BB962C8B-B14F-4D97-AF65-F5344CB8AC3E}">
        <p14:creationId xmlns:p14="http://schemas.microsoft.com/office/powerpoint/2010/main" val="419971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D33FE8-D305-4FA5-90C1-C68C28E7B444}" type="slidenum">
              <a:rPr lang="zh-CN" altLang="en-US"/>
              <a:pPr>
                <a:defRPr/>
              </a:pPr>
              <a:t>18</a:t>
            </a:fld>
            <a:endParaRPr lang="en-US" altLang="zh-CN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536" y="1988691"/>
            <a:ext cx="8496944" cy="4752677"/>
          </a:xfrm>
        </p:spPr>
        <p:txBody>
          <a:bodyPr/>
          <a:lstStyle/>
          <a:p>
            <a:r>
              <a:rPr lang="en-US" altLang="zh-CN" dirty="0" smtClean="0"/>
              <a:t>(</a:t>
            </a:r>
            <a:r>
              <a:rPr lang="en-US" altLang="zh-CN" dirty="0"/>
              <a:t>1) </a:t>
            </a:r>
            <a:r>
              <a:rPr lang="en-US" altLang="zh-CN" b="1" i="1" dirty="0"/>
              <a:t>dc component</a:t>
            </a:r>
            <a:r>
              <a:rPr lang="en-US" altLang="zh-CN" dirty="0"/>
              <a:t>(</a:t>
            </a:r>
            <a:r>
              <a:rPr lang="zh-CN" altLang="en-US" dirty="0"/>
              <a:t>直流分量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The value of the transform at the origin of the frequency domain that is </a:t>
            </a:r>
            <a:r>
              <a:rPr lang="en-US" altLang="zh-CN" i="1" dirty="0" smtClean="0"/>
              <a:t>F(0,0)</a:t>
            </a:r>
            <a:r>
              <a:rPr lang="en-US" altLang="zh-CN" dirty="0" smtClean="0"/>
              <a:t> is called the </a:t>
            </a:r>
            <a:r>
              <a:rPr lang="en-US" altLang="zh-CN" b="1" i="1" dirty="0" smtClean="0"/>
              <a:t>dc component</a:t>
            </a:r>
            <a:r>
              <a:rPr lang="en-US" altLang="zh-CN" dirty="0" smtClean="0"/>
              <a:t>(</a:t>
            </a:r>
            <a:r>
              <a:rPr lang="zh-CN" altLang="en-US" dirty="0" smtClean="0"/>
              <a:t>直流分量</a:t>
            </a:r>
            <a:r>
              <a:rPr lang="en-US" altLang="zh-CN" dirty="0" smtClean="0"/>
              <a:t>) of the Fourier transform.</a:t>
            </a:r>
          </a:p>
          <a:p>
            <a:r>
              <a:rPr lang="en-US" altLang="zh-CN" dirty="0" smtClean="0"/>
              <a:t>(2) FT is complex</a:t>
            </a:r>
          </a:p>
          <a:p>
            <a:pPr lvl="1"/>
            <a:r>
              <a:rPr lang="en-US" altLang="zh-CN" dirty="0" smtClean="0"/>
              <a:t>Even if </a:t>
            </a:r>
            <a:r>
              <a:rPr lang="en-US" altLang="zh-CN" i="1" dirty="0" smtClean="0"/>
              <a:t>f(</a:t>
            </a:r>
            <a:r>
              <a:rPr lang="en-US" altLang="zh-CN" i="1" dirty="0" err="1" smtClean="0"/>
              <a:t>x,y</a:t>
            </a:r>
            <a:r>
              <a:rPr lang="en-US" altLang="zh-CN" i="1" dirty="0" smtClean="0"/>
              <a:t>) </a:t>
            </a:r>
            <a:r>
              <a:rPr lang="en-US" altLang="zh-CN" dirty="0" smtClean="0"/>
              <a:t>is real, its transform is complex. </a:t>
            </a:r>
          </a:p>
          <a:p>
            <a:endParaRPr lang="en-US" altLang="zh-CN" dirty="0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DFT </a:t>
            </a:r>
            <a:r>
              <a:rPr lang="en-US" altLang="zh-CN" dirty="0" smtClean="0"/>
              <a:t>Properties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7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7200" y="2071389"/>
            <a:ext cx="84582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(3) </a:t>
            </a:r>
            <a:r>
              <a:rPr lang="en-US" altLang="en-US" dirty="0" err="1" smtClean="0"/>
              <a:t>Separability</a:t>
            </a:r>
            <a:endParaRPr lang="en-US" altLang="en-US" dirty="0" smtClean="0"/>
          </a:p>
          <a:p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5" name="Rectangle 13"/>
          <p:cNvSpPr txBox="1">
            <a:spLocks noChangeArrowheads="1"/>
          </p:cNvSpPr>
          <p:nvPr/>
        </p:nvSpPr>
        <p:spPr>
          <a:xfrm>
            <a:off x="7042150" y="6356350"/>
            <a:ext cx="19050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D33FE8-D305-4FA5-90C1-C68C28E7B444}" type="slidenum"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4" name="标题 5"/>
          <p:cNvSpPr>
            <a:spLocks noGrp="1"/>
          </p:cNvSpPr>
          <p:nvPr>
            <p:ph type="title"/>
          </p:nvPr>
        </p:nvSpPr>
        <p:spPr>
          <a:xfrm>
            <a:off x="971600" y="214313"/>
            <a:ext cx="7972375" cy="1462087"/>
          </a:xfrm>
        </p:spPr>
        <p:txBody>
          <a:bodyPr/>
          <a:lstStyle/>
          <a:p>
            <a:pPr lvl="0"/>
            <a:r>
              <a:rPr lang="en-US" altLang="zh-CN" sz="3600" dirty="0"/>
              <a:t>DFT Properties</a:t>
            </a:r>
            <a:endParaRPr lang="zh-CN" altLang="en-US" sz="36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95536" y="2708920"/>
            <a:ext cx="8229600" cy="393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en-US" dirty="0" smtClean="0"/>
              <a:t>   </a:t>
            </a:r>
            <a:r>
              <a:rPr lang="en-US" altLang="en-US" b="0" dirty="0" smtClean="0"/>
              <a:t>The 2D DFT can be computed using </a:t>
            </a:r>
            <a:r>
              <a:rPr lang="en-US" altLang="en-US" b="0" dirty="0" smtClean="0">
                <a:solidFill>
                  <a:srgbClr val="FF0000"/>
                </a:solidFill>
              </a:rPr>
              <a:t>1D transforms </a:t>
            </a:r>
            <a:r>
              <a:rPr lang="en-US" altLang="en-US" b="0" dirty="0" smtClean="0"/>
              <a:t>only:</a:t>
            </a:r>
          </a:p>
          <a:p>
            <a:pPr lvl="1">
              <a:buFontTx/>
              <a:buNone/>
            </a:pPr>
            <a:endParaRPr lang="en-US" altLang="en-US" sz="2400" b="0" dirty="0" smtClean="0"/>
          </a:p>
          <a:p>
            <a:pPr lvl="1">
              <a:buFontTx/>
              <a:buNone/>
            </a:pPr>
            <a:r>
              <a:rPr lang="en-US" altLang="en-US" sz="2400" b="0" dirty="0" smtClean="0"/>
              <a:t>Forward DFT: </a:t>
            </a:r>
          </a:p>
          <a:p>
            <a:pPr lvl="1">
              <a:buFontTx/>
              <a:buNone/>
            </a:pPr>
            <a:endParaRPr lang="en-US" altLang="en-US" sz="2400" dirty="0" smtClean="0"/>
          </a:p>
          <a:p>
            <a:pPr lvl="1">
              <a:buFontTx/>
              <a:buNone/>
            </a:pPr>
            <a:endParaRPr lang="en-US" altLang="en-US" sz="2400" dirty="0" smtClean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772080"/>
            <a:ext cx="4572000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184814"/>
              </p:ext>
            </p:extLst>
          </p:nvPr>
        </p:nvGraphicFramePr>
        <p:xfrm>
          <a:off x="2757736" y="4965416"/>
          <a:ext cx="502920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998" name="Equation" r:id="rId4" imgW="1752600" imgH="304800" progId="Equation.DSMT4">
                  <p:embed/>
                </p:oleObj>
              </mc:Choice>
              <mc:Fallback>
                <p:oleObj name="Equation" r:id="rId4" imgW="17526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736" y="4965416"/>
                        <a:ext cx="5029200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928936" y="5041616"/>
            <a:ext cx="144783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6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kumimoji="1" sz="22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5pPr>
            <a:lvl6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6pPr>
            <a:lvl7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7pPr>
            <a:lvl8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8pPr>
            <a:lvl9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b="0" dirty="0">
                <a:solidFill>
                  <a:srgbClr val="FF0000"/>
                </a:solidFill>
              </a:rPr>
              <a:t>kernel is</a:t>
            </a:r>
          </a:p>
          <a:p>
            <a:r>
              <a:rPr lang="en-US" altLang="en-US" sz="2400" b="0" dirty="0">
                <a:solidFill>
                  <a:srgbClr val="FF0000"/>
                </a:solidFill>
              </a:rPr>
              <a:t>separable</a:t>
            </a:r>
            <a:r>
              <a:rPr lang="en-US" altLang="en-US" sz="2400" dirty="0">
                <a:solidFill>
                  <a:schemeClr val="accent2"/>
                </a:solidFill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C79E6E-655C-427D-B0EB-574EFEA66B6B}" type="slidenum">
              <a:rPr lang="zh-CN" altLang="en-US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469188" cy="14620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800" dirty="0" smtClean="0"/>
              <a:t>Chapter 4 </a:t>
            </a:r>
            <a:endParaRPr lang="zh-CN" altLang="en-US" sz="4800" b="1" dirty="0" smtClean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685800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440220D2-C06A-4B3E-98BD-15D9C5C588AE}" type="slidenum">
              <a:rPr lang="zh-CN" altLang="en-US" sz="1400">
                <a:solidFill>
                  <a:schemeClr val="bg2"/>
                </a:solidFill>
                <a:ea typeface="+mn-ea"/>
              </a:rPr>
              <a:pPr algn="r" eaLnBrk="0" hangingPunct="0">
                <a:defRPr/>
              </a:pPr>
              <a:t>2</a:t>
            </a:fld>
            <a:endParaRPr lang="en-US" altLang="zh-CN" sz="1400">
              <a:solidFill>
                <a:schemeClr val="bg2"/>
              </a:solidFill>
              <a:ea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656388" cy="1752600"/>
          </a:xfrm>
        </p:spPr>
        <p:txBody>
          <a:bodyPr/>
          <a:lstStyle/>
          <a:p>
            <a:pPr>
              <a:defRPr/>
            </a:pPr>
            <a:r>
              <a:rPr lang="en-US" altLang="zh-CN" sz="4400" dirty="0" smtClean="0">
                <a:solidFill>
                  <a:srgbClr val="333399"/>
                </a:solidFill>
                <a:latin typeface="Tahoma"/>
                <a:cs typeface="+mj-cs"/>
              </a:rPr>
              <a:t>Filtering in the frequency Domain (I)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 txBox="1">
            <a:spLocks noChangeArrowheads="1"/>
          </p:cNvSpPr>
          <p:nvPr/>
        </p:nvSpPr>
        <p:spPr>
          <a:xfrm>
            <a:off x="7042150" y="6356350"/>
            <a:ext cx="19050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D33FE8-D305-4FA5-90C1-C68C28E7B444}" type="slidenum"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4" name="标题 5"/>
          <p:cNvSpPr>
            <a:spLocks noGrp="1"/>
          </p:cNvSpPr>
          <p:nvPr>
            <p:ph type="title"/>
          </p:nvPr>
        </p:nvSpPr>
        <p:spPr>
          <a:xfrm>
            <a:off x="971600" y="214313"/>
            <a:ext cx="7972375" cy="1462087"/>
          </a:xfrm>
        </p:spPr>
        <p:txBody>
          <a:bodyPr/>
          <a:lstStyle/>
          <a:p>
            <a:pPr lvl="0"/>
            <a:r>
              <a:rPr lang="en-US" altLang="zh-CN" sz="3600" dirty="0"/>
              <a:t>DFT Properties</a:t>
            </a:r>
            <a:endParaRPr lang="zh-CN" altLang="en-US" sz="3600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Rewrite F(</a:t>
            </a:r>
            <a:r>
              <a:rPr kumimoji="0" lang="en-US" alt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u,v</a:t>
            </a:r>
            <a:r>
              <a:rPr kumimoji="0" lang="en-US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 as follows: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Let’s set: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Then:  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9" y="2590800"/>
            <a:ext cx="5596511" cy="982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886200"/>
            <a:ext cx="3886200" cy="104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5257800"/>
            <a:ext cx="4298032" cy="988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398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 txBox="1">
            <a:spLocks noChangeArrowheads="1"/>
          </p:cNvSpPr>
          <p:nvPr/>
        </p:nvSpPr>
        <p:spPr>
          <a:xfrm>
            <a:off x="7042150" y="6356350"/>
            <a:ext cx="19050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D33FE8-D305-4FA5-90C1-C68C28E7B444}" type="slidenum"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4" name="标题 5"/>
          <p:cNvSpPr>
            <a:spLocks noGrp="1"/>
          </p:cNvSpPr>
          <p:nvPr>
            <p:ph type="title"/>
          </p:nvPr>
        </p:nvSpPr>
        <p:spPr>
          <a:xfrm>
            <a:off x="971600" y="214313"/>
            <a:ext cx="7972375" cy="1462087"/>
          </a:xfrm>
        </p:spPr>
        <p:txBody>
          <a:bodyPr/>
          <a:lstStyle/>
          <a:p>
            <a:pPr lvl="0"/>
            <a:r>
              <a:rPr lang="en-US" altLang="zh-CN" sz="3600" dirty="0"/>
              <a:t>DFT Properties</a:t>
            </a:r>
            <a:endParaRPr lang="zh-CN" altLang="en-US" sz="3600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 smtClean="0">
                <a:ea typeface="宋体" charset="-122"/>
              </a:rPr>
              <a:t>How can we compute F(</a:t>
            </a:r>
            <a:r>
              <a:rPr lang="en-US" altLang="zh-CN" dirty="0" err="1" smtClean="0">
                <a:ea typeface="宋体" charset="-122"/>
              </a:rPr>
              <a:t>x,v</a:t>
            </a:r>
            <a:r>
              <a:rPr lang="en-US" altLang="zh-CN" dirty="0" smtClean="0">
                <a:ea typeface="宋体" charset="-122"/>
              </a:rPr>
              <a:t>)?   </a:t>
            </a:r>
          </a:p>
          <a:p>
            <a:pPr>
              <a:lnSpc>
                <a:spcPct val="90000"/>
              </a:lnSpc>
            </a:pPr>
            <a:endParaRPr lang="en-US" altLang="zh-CN" dirty="0" smtClean="0">
              <a:ea typeface="宋体" charset="-122"/>
            </a:endParaRPr>
          </a:p>
          <a:p>
            <a:pPr>
              <a:lnSpc>
                <a:spcPct val="90000"/>
              </a:lnSpc>
            </a:pPr>
            <a:endParaRPr lang="en-US" altLang="zh-CN" dirty="0" smtClean="0">
              <a:ea typeface="宋体" charset="-12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dirty="0" smtClean="0">
                <a:ea typeface="宋体" charset="-122"/>
              </a:rPr>
              <a:t> 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 smtClean="0">
              <a:ea typeface="宋体" charset="-122"/>
            </a:endParaRPr>
          </a:p>
          <a:p>
            <a:pPr>
              <a:lnSpc>
                <a:spcPct val="90000"/>
              </a:lnSpc>
            </a:pPr>
            <a:r>
              <a:rPr lang="en-US" altLang="zh-CN" dirty="0" smtClean="0">
                <a:ea typeface="宋体" charset="-122"/>
              </a:rPr>
              <a:t>How can we compute F(</a:t>
            </a:r>
            <a:r>
              <a:rPr lang="en-US" altLang="zh-CN" dirty="0" err="1" smtClean="0">
                <a:ea typeface="宋体" charset="-122"/>
              </a:rPr>
              <a:t>u,v</a:t>
            </a:r>
            <a:r>
              <a:rPr lang="en-US" altLang="zh-CN" dirty="0" smtClean="0">
                <a:ea typeface="宋体" charset="-122"/>
              </a:rPr>
              <a:t>)?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 smtClean="0">
              <a:ea typeface="宋体" charset="-122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085" y="5205413"/>
            <a:ext cx="4114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1547664" y="2788915"/>
            <a:ext cx="6497638" cy="1000125"/>
            <a:chOff x="1600199" y="2668588"/>
            <a:chExt cx="6497865" cy="1000125"/>
          </a:xfrm>
        </p:grpSpPr>
        <p:sp>
          <p:nvSpPr>
            <p:cNvPr id="9" name="Rectangle 1"/>
            <p:cNvSpPr>
              <a:spLocks noChangeArrowheads="1"/>
            </p:cNvSpPr>
            <p:nvPr/>
          </p:nvSpPr>
          <p:spPr bwMode="auto">
            <a:xfrm>
              <a:off x="1600200" y="2668588"/>
              <a:ext cx="6497864" cy="1000125"/>
            </a:xfrm>
            <a:prstGeom prst="rect">
              <a:avLst/>
            </a:prstGeom>
            <a:solidFill>
              <a:srgbClr val="FFFFFF"/>
            </a:solidFill>
            <a:ln w="12700" cap="sq" algn="ctr">
              <a:solidFill>
                <a:srgbClr val="FFFFFF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199" y="2668588"/>
              <a:ext cx="3733800" cy="1000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5094514" y="2723356"/>
              <a:ext cx="3003550" cy="782638"/>
              <a:chOff x="2688" y="3312"/>
              <a:chExt cx="1892" cy="493"/>
            </a:xfrm>
          </p:grpSpPr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634"/>
              <a:stretch>
                <a:fillRect/>
              </a:stretch>
            </p:blipFill>
            <p:spPr bwMode="auto">
              <a:xfrm>
                <a:off x="2688" y="3312"/>
                <a:ext cx="1750" cy="4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sp>
            <p:nvSpPr>
              <p:cNvPr id="13" name="Text Box 12"/>
              <p:cNvSpPr txBox="1">
                <a:spLocks noChangeArrowheads="1"/>
              </p:cNvSpPr>
              <p:nvPr/>
            </p:nvSpPr>
            <p:spPr bwMode="auto">
              <a:xfrm>
                <a:off x="4416" y="3456"/>
                <a:ext cx="164" cy="2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6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kumimoji="1" sz="22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kumimoji="1" sz="1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kumimoji="1" sz="1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>
                  <a:defRPr kumimoji="1" sz="1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>
                  <a:defRPr kumimoji="1" sz="1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>
                  <a:defRPr kumimoji="1" sz="1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>
                  <a:defRPr kumimoji="1" sz="1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</a:rPr>
                  <a:t>)</a:t>
                </a:r>
              </a:p>
            </p:txBody>
          </p:sp>
        </p:grpSp>
      </p:grp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3167063" y="3732213"/>
            <a:ext cx="39433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6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kumimoji="1" sz="22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5pPr>
            <a:lvl6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6pPr>
            <a:lvl7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7pPr>
            <a:lvl8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8pPr>
            <a:lvl9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</a:rPr>
              <a:t>N x DFT of rows of f(</a:t>
            </a:r>
            <a:r>
              <a:rPr kumimoji="1" lang="en-US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</a:rPr>
              <a:t>x,y</a:t>
            </a:r>
            <a:r>
              <a:rPr kumimoji="1" lang="en-US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</a:rPr>
              <a:t>)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468938" y="5570537"/>
            <a:ext cx="32829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6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kumimoji="1" sz="22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5pPr>
            <a:lvl6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6pPr>
            <a:lvl7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7pPr>
            <a:lvl8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8pPr>
            <a:lvl9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</a:rPr>
              <a:t>DFT of cols of F(</a:t>
            </a:r>
            <a:r>
              <a:rPr kumimoji="1" lang="en-US" alt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</a:rPr>
              <a:t>x,v</a:t>
            </a:r>
            <a:r>
              <a:rPr kumimoji="1" lang="en-US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135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 txBox="1">
            <a:spLocks noChangeArrowheads="1"/>
          </p:cNvSpPr>
          <p:nvPr/>
        </p:nvSpPr>
        <p:spPr>
          <a:xfrm>
            <a:off x="7042150" y="6356350"/>
            <a:ext cx="19050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D33FE8-D305-4FA5-90C1-C68C28E7B444}" type="slidenum"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4" name="标题 5"/>
          <p:cNvSpPr>
            <a:spLocks noGrp="1"/>
          </p:cNvSpPr>
          <p:nvPr>
            <p:ph type="title"/>
          </p:nvPr>
        </p:nvSpPr>
        <p:spPr>
          <a:xfrm>
            <a:off x="971600" y="214313"/>
            <a:ext cx="7972375" cy="1462087"/>
          </a:xfrm>
        </p:spPr>
        <p:txBody>
          <a:bodyPr/>
          <a:lstStyle/>
          <a:p>
            <a:pPr lvl="0"/>
            <a:r>
              <a:rPr lang="en-US" altLang="zh-CN" sz="3600" dirty="0"/>
              <a:t>DFT Properties</a:t>
            </a:r>
            <a:endParaRPr lang="zh-CN" altLang="en-US" sz="3600" dirty="0"/>
          </a:p>
        </p:txBody>
      </p:sp>
      <p:pic>
        <p:nvPicPr>
          <p:cNvPr id="16" name="Picture 7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5985" y="2636912"/>
            <a:ext cx="8826457" cy="2465481"/>
          </a:xfrm>
          <a:noFill/>
        </p:spPr>
      </p:pic>
    </p:spTree>
    <p:extLst>
      <p:ext uri="{BB962C8B-B14F-4D97-AF65-F5344CB8AC3E}">
        <p14:creationId xmlns:p14="http://schemas.microsoft.com/office/powerpoint/2010/main" val="185722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7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7200" y="2071389"/>
            <a:ext cx="84582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>
                <a:ea typeface="宋体" pitchFamily="2" charset="-122"/>
              </a:rPr>
              <a:t>(4)</a:t>
            </a:r>
            <a:r>
              <a:rPr kumimoji="1" lang="en-US" altLang="en-US" dirty="0">
                <a:solidFill>
                  <a:srgbClr val="FFC000"/>
                </a:solidFill>
                <a:latin typeface="Times New Roman"/>
              </a:rPr>
              <a:t> </a:t>
            </a:r>
            <a:r>
              <a:rPr kumimoji="1" lang="en-US" altLang="en-US" b="1" dirty="0" smtClean="0">
                <a:latin typeface="Times New Roman"/>
              </a:rPr>
              <a:t>Periodicity</a:t>
            </a:r>
          </a:p>
          <a:p>
            <a:pPr marL="0" indent="0">
              <a:buNone/>
            </a:pPr>
            <a:r>
              <a:rPr lang="en-US" altLang="en-US" dirty="0"/>
              <a:t>The DFT and its inverse are </a:t>
            </a:r>
            <a:r>
              <a:rPr lang="en-US" altLang="en-US" dirty="0">
                <a:solidFill>
                  <a:srgbClr val="FF0000"/>
                </a:solidFill>
              </a:rPr>
              <a:t>periodic </a:t>
            </a:r>
            <a:r>
              <a:rPr lang="en-US" altLang="en-US" dirty="0"/>
              <a:t>with period </a:t>
            </a:r>
            <a:r>
              <a:rPr lang="en-US" altLang="en-US" dirty="0" smtClean="0"/>
              <a:t>N</a:t>
            </a:r>
            <a:endParaRPr lang="en-US" altLang="zh-CN" dirty="0" smtClean="0">
              <a:ea typeface="宋体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  </a:t>
            </a:r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5" name="Rectangle 13"/>
          <p:cNvSpPr txBox="1">
            <a:spLocks noChangeArrowheads="1"/>
          </p:cNvSpPr>
          <p:nvPr/>
        </p:nvSpPr>
        <p:spPr>
          <a:xfrm>
            <a:off x="7042150" y="6356350"/>
            <a:ext cx="19050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D33FE8-D305-4FA5-90C1-C68C28E7B444}" type="slidenum"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4" name="标题 5"/>
          <p:cNvSpPr>
            <a:spLocks noGrp="1"/>
          </p:cNvSpPr>
          <p:nvPr>
            <p:ph type="title"/>
          </p:nvPr>
        </p:nvSpPr>
        <p:spPr>
          <a:xfrm>
            <a:off x="971600" y="214313"/>
            <a:ext cx="7972375" cy="1462087"/>
          </a:xfrm>
        </p:spPr>
        <p:txBody>
          <a:bodyPr/>
          <a:lstStyle/>
          <a:p>
            <a:pPr lvl="0"/>
            <a:r>
              <a:rPr lang="en-US" altLang="zh-CN" sz="3600" dirty="0"/>
              <a:t>DFT Properties</a:t>
            </a:r>
            <a:endParaRPr lang="zh-CN" altLang="en-US" sz="36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284984"/>
            <a:ext cx="6858000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573739" y="3930511"/>
            <a:ext cx="8001000" cy="2435225"/>
            <a:chOff x="480" y="1728"/>
            <a:chExt cx="5040" cy="1534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488"/>
            <a:stretch>
              <a:fillRect/>
            </a:stretch>
          </p:blipFill>
          <p:spPr bwMode="auto">
            <a:xfrm>
              <a:off x="2784" y="1920"/>
              <a:ext cx="2736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10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292"/>
            <a:stretch>
              <a:fillRect/>
            </a:stretch>
          </p:blipFill>
          <p:spPr bwMode="auto">
            <a:xfrm>
              <a:off x="480" y="1728"/>
              <a:ext cx="1440" cy="1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2064" y="2400"/>
              <a:ext cx="528" cy="0"/>
            </a:xfrm>
            <a:prstGeom prst="line">
              <a:avLst/>
            </a:prstGeom>
            <a:noFill/>
            <a:ln w="57150" cap="sq">
              <a:solidFill>
                <a:srgbClr val="FFFFFF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2859739" y="4965510"/>
            <a:ext cx="838200" cy="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47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7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7200" y="2071389"/>
            <a:ext cx="84582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>
                <a:ea typeface="宋体" pitchFamily="2" charset="-122"/>
              </a:rPr>
              <a:t>(5) Symmetry</a:t>
            </a:r>
          </a:p>
          <a:p>
            <a:pPr marL="0" indent="0">
              <a:buNone/>
            </a:pPr>
            <a:r>
              <a:rPr lang="en-US" altLang="zh-CN" dirty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  </a:t>
            </a:r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5" name="Rectangle 13"/>
          <p:cNvSpPr txBox="1">
            <a:spLocks noChangeArrowheads="1"/>
          </p:cNvSpPr>
          <p:nvPr/>
        </p:nvSpPr>
        <p:spPr>
          <a:xfrm>
            <a:off x="7042150" y="6356350"/>
            <a:ext cx="19050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D33FE8-D305-4FA5-90C1-C68C28E7B444}" type="slidenum"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4" name="标题 5"/>
          <p:cNvSpPr>
            <a:spLocks noGrp="1"/>
          </p:cNvSpPr>
          <p:nvPr>
            <p:ph type="title"/>
          </p:nvPr>
        </p:nvSpPr>
        <p:spPr>
          <a:xfrm>
            <a:off x="971600" y="214313"/>
            <a:ext cx="7972375" cy="1462087"/>
          </a:xfrm>
        </p:spPr>
        <p:txBody>
          <a:bodyPr/>
          <a:lstStyle/>
          <a:p>
            <a:pPr lvl="0"/>
            <a:r>
              <a:rPr lang="en-US" altLang="zh-CN" sz="3600" dirty="0"/>
              <a:t>DFT Properties</a:t>
            </a:r>
            <a:endParaRPr lang="zh-CN" altLang="en-US" sz="3600" dirty="0"/>
          </a:p>
        </p:txBody>
      </p:sp>
      <p:pic>
        <p:nvPicPr>
          <p:cNvPr id="68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985133"/>
            <a:ext cx="5260975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52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7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88950" y="1909491"/>
            <a:ext cx="84582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>
                <a:ea typeface="宋体" pitchFamily="2" charset="-122"/>
              </a:rPr>
              <a:t>(6) translation</a:t>
            </a:r>
          </a:p>
          <a:p>
            <a:pPr marL="0" indent="0">
              <a:buNone/>
            </a:pPr>
            <a:r>
              <a:rPr lang="en-US" altLang="zh-CN" dirty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  </a:t>
            </a:r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5" name="Rectangle 13"/>
          <p:cNvSpPr txBox="1">
            <a:spLocks noChangeArrowheads="1"/>
          </p:cNvSpPr>
          <p:nvPr/>
        </p:nvSpPr>
        <p:spPr>
          <a:xfrm>
            <a:off x="7042150" y="5920110"/>
            <a:ext cx="19050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D33FE8-D305-4FA5-90C1-C68C28E7B444}" type="slidenum"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4" name="标题 5"/>
          <p:cNvSpPr>
            <a:spLocks noGrp="1"/>
          </p:cNvSpPr>
          <p:nvPr>
            <p:ph type="title"/>
          </p:nvPr>
        </p:nvSpPr>
        <p:spPr>
          <a:xfrm>
            <a:off x="971600" y="214313"/>
            <a:ext cx="7972375" cy="1462087"/>
          </a:xfrm>
        </p:spPr>
        <p:txBody>
          <a:bodyPr/>
          <a:lstStyle/>
          <a:p>
            <a:pPr lvl="0"/>
            <a:r>
              <a:rPr lang="en-US" altLang="zh-CN" sz="3600" dirty="0"/>
              <a:t>DFT Properties</a:t>
            </a:r>
            <a:endParaRPr lang="zh-CN" altLang="en-US" sz="3600" dirty="0"/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647700" y="25908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pPr>
              <a:buFontTx/>
              <a:buNone/>
            </a:pPr>
            <a:endParaRPr lang="en-US" altLang="en-US" smtClean="0"/>
          </a:p>
        </p:txBody>
      </p:sp>
      <p:grpSp>
        <p:nvGrpSpPr>
          <p:cNvPr id="23" name="Group 16"/>
          <p:cNvGrpSpPr>
            <a:grpSpLocks/>
          </p:cNvGrpSpPr>
          <p:nvPr/>
        </p:nvGrpSpPr>
        <p:grpSpPr bwMode="auto">
          <a:xfrm>
            <a:off x="2607838" y="2561230"/>
            <a:ext cx="3257550" cy="457200"/>
            <a:chOff x="1776" y="1152"/>
            <a:chExt cx="2052" cy="288"/>
          </a:xfrm>
        </p:grpSpPr>
        <p:sp>
          <p:nvSpPr>
            <p:cNvPr id="24" name="Text Box 12"/>
            <p:cNvSpPr txBox="1">
              <a:spLocks noChangeArrowheads="1"/>
            </p:cNvSpPr>
            <p:nvPr/>
          </p:nvSpPr>
          <p:spPr bwMode="auto">
            <a:xfrm>
              <a:off x="1776" y="1152"/>
              <a:ext cx="205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6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kumimoji="1" sz="22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kumimoji="1"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kumimoji="1"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>
                <a:defRPr kumimoji="1"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>
                <a:defRPr kumimoji="1"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>
                <a:defRPr kumimoji="1"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>
                <a:defRPr kumimoji="1"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2400" b="1" dirty="0"/>
                <a:t>f(</a:t>
              </a:r>
              <a:r>
                <a:rPr lang="en-US" altLang="en-US" sz="2400" b="1" dirty="0" err="1"/>
                <a:t>x,y</a:t>
              </a:r>
              <a:r>
                <a:rPr lang="en-US" altLang="en-US" sz="2400" b="1" dirty="0"/>
                <a:t>)                     F(</a:t>
              </a:r>
              <a:r>
                <a:rPr lang="en-US" altLang="en-US" sz="2400" b="1" dirty="0" err="1"/>
                <a:t>u,v</a:t>
              </a:r>
              <a:r>
                <a:rPr lang="en-US" altLang="en-US" sz="2400" b="1" dirty="0"/>
                <a:t>)</a:t>
              </a: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2496" y="1296"/>
              <a:ext cx="528" cy="0"/>
            </a:xfrm>
            <a:prstGeom prst="line">
              <a:avLst/>
            </a:prstGeom>
            <a:noFill/>
            <a:ln w="57150" cap="sq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" name="Group 2"/>
          <p:cNvGrpSpPr>
            <a:grpSpLocks/>
          </p:cNvGrpSpPr>
          <p:nvPr/>
        </p:nvGrpSpPr>
        <p:grpSpPr bwMode="auto">
          <a:xfrm>
            <a:off x="1079500" y="3678560"/>
            <a:ext cx="6248400" cy="877888"/>
            <a:chOff x="1270363" y="3505200"/>
            <a:chExt cx="6248400" cy="877888"/>
          </a:xfrm>
        </p:grpSpPr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363" y="3505200"/>
              <a:ext cx="6248400" cy="877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35" name="Line 15"/>
            <p:cNvSpPr>
              <a:spLocks noChangeShapeType="1"/>
            </p:cNvSpPr>
            <p:nvPr/>
          </p:nvSpPr>
          <p:spPr bwMode="auto">
            <a:xfrm>
              <a:off x="3649980" y="3948079"/>
              <a:ext cx="1143000" cy="18256"/>
            </a:xfrm>
            <a:prstGeom prst="line">
              <a:avLst/>
            </a:prstGeom>
            <a:noFill/>
            <a:ln w="76200" cap="sq">
              <a:solidFill>
                <a:schemeClr val="bg2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" name="Text Box 17"/>
          <p:cNvSpPr txBox="1">
            <a:spLocks noChangeArrowheads="1"/>
          </p:cNvSpPr>
          <p:nvPr/>
        </p:nvSpPr>
        <p:spPr bwMode="auto">
          <a:xfrm>
            <a:off x="1104900" y="3068960"/>
            <a:ext cx="43592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6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kumimoji="1" sz="22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5pPr>
            <a:lvl6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6pPr>
            <a:lvl7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7pPr>
            <a:lvl8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8pPr>
            <a:lvl9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/>
              <a:t> Translation in spatial domain:</a:t>
            </a:r>
          </a:p>
        </p:txBody>
      </p:sp>
      <p:sp>
        <p:nvSpPr>
          <p:cNvPr id="37" name="Text Box 18"/>
          <p:cNvSpPr txBox="1">
            <a:spLocks noChangeArrowheads="1"/>
          </p:cNvSpPr>
          <p:nvPr/>
        </p:nvSpPr>
        <p:spPr bwMode="auto">
          <a:xfrm>
            <a:off x="952500" y="4897760"/>
            <a:ext cx="48180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6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kumimoji="1" sz="22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5pPr>
            <a:lvl6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6pPr>
            <a:lvl7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7pPr>
            <a:lvl8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8pPr>
            <a:lvl9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/>
              <a:t> Translation in frequency domain:</a:t>
            </a:r>
          </a:p>
        </p:txBody>
      </p:sp>
      <p:pic>
        <p:nvPicPr>
          <p:cNvPr id="68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45" y="5389885"/>
            <a:ext cx="6302218" cy="623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587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 txBox="1">
            <a:spLocks noChangeArrowheads="1"/>
          </p:cNvSpPr>
          <p:nvPr/>
        </p:nvSpPr>
        <p:spPr>
          <a:xfrm>
            <a:off x="7042150" y="6356350"/>
            <a:ext cx="19050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D33FE8-D305-4FA5-90C1-C68C28E7B444}" type="slidenum"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4" name="标题 5"/>
          <p:cNvSpPr>
            <a:spLocks noGrp="1"/>
          </p:cNvSpPr>
          <p:nvPr>
            <p:ph type="title"/>
          </p:nvPr>
        </p:nvSpPr>
        <p:spPr>
          <a:xfrm>
            <a:off x="971600" y="214313"/>
            <a:ext cx="7972375" cy="1462087"/>
          </a:xfrm>
        </p:spPr>
        <p:txBody>
          <a:bodyPr/>
          <a:lstStyle/>
          <a:p>
            <a:pPr lvl="0"/>
            <a:r>
              <a:rPr lang="en-US" altLang="zh-CN" sz="3600" dirty="0"/>
              <a:t>DFT Properties</a:t>
            </a:r>
            <a:endParaRPr lang="zh-CN" altLang="en-US" sz="3600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r>
              <a:rPr lang="en-US" altLang="en-US" dirty="0" smtClean="0"/>
              <a:t>To “see” a </a:t>
            </a:r>
            <a:r>
              <a:rPr lang="en-US" altLang="en-US" dirty="0" smtClean="0">
                <a:solidFill>
                  <a:srgbClr val="FF0000"/>
                </a:solidFill>
              </a:rPr>
              <a:t>full period</a:t>
            </a:r>
            <a:r>
              <a:rPr lang="en-US" altLang="en-US" dirty="0" smtClean="0"/>
              <a:t>, we need to translate the origin of the transform at </a:t>
            </a:r>
            <a:r>
              <a:rPr lang="en-US" altLang="en-US" b="1" dirty="0" smtClean="0"/>
              <a:t>u=N/2</a:t>
            </a:r>
            <a:r>
              <a:rPr lang="en-US" altLang="en-US" dirty="0" smtClean="0"/>
              <a:t> (or </a:t>
            </a:r>
            <a:r>
              <a:rPr lang="en-US" altLang="en-US" b="1" dirty="0" smtClean="0"/>
              <a:t>(N/2,N/2)</a:t>
            </a:r>
            <a:r>
              <a:rPr lang="en-US" altLang="en-US" dirty="0" smtClean="0"/>
              <a:t> in 2D)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92"/>
          <a:stretch>
            <a:fillRect/>
          </a:stretch>
        </p:blipFill>
        <p:spPr bwMode="auto">
          <a:xfrm>
            <a:off x="533400" y="3657600"/>
            <a:ext cx="2286000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4267200" y="3124200"/>
            <a:ext cx="4343400" cy="3254375"/>
            <a:chOff x="4267200" y="3124200"/>
            <a:chExt cx="4343400" cy="3254375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3124200"/>
              <a:ext cx="4343400" cy="325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10" name="TextBox 1"/>
            <p:cNvSpPr txBox="1">
              <a:spLocks noChangeArrowheads="1"/>
            </p:cNvSpPr>
            <p:nvPr/>
          </p:nvSpPr>
          <p:spPr bwMode="auto">
            <a:xfrm>
              <a:off x="7086600" y="4864326"/>
              <a:ext cx="140134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6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kumimoji="1" sz="22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kumimoji="1"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kumimoji="1"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>
                <a:defRPr kumimoji="1"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>
                <a:defRPr kumimoji="1"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>
                <a:defRPr kumimoji="1"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>
                <a:defRPr kumimoji="1"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2400">
                  <a:solidFill>
                    <a:schemeClr val="bg2"/>
                  </a:solidFill>
                </a:rPr>
                <a:t>|F(u-N/2)|</a:t>
              </a:r>
            </a:p>
          </p:txBody>
        </p:sp>
        <p:sp>
          <p:nvSpPr>
            <p:cNvPr id="11" name="TextBox 8"/>
            <p:cNvSpPr txBox="1">
              <a:spLocks noChangeArrowheads="1"/>
            </p:cNvSpPr>
            <p:nvPr/>
          </p:nvSpPr>
          <p:spPr bwMode="auto">
            <a:xfrm>
              <a:off x="7491559" y="3178573"/>
              <a:ext cx="83708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6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kumimoji="1" sz="22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kumimoji="1" sz="1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kumimoji="1" sz="1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>
                <a:defRPr kumimoji="1" sz="1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>
                <a:defRPr kumimoji="1" sz="1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>
                <a:defRPr kumimoji="1" sz="1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>
                <a:defRPr kumimoji="1" sz="1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2400">
                  <a:solidFill>
                    <a:schemeClr val="bg2"/>
                  </a:solidFill>
                </a:rPr>
                <a:t>|F(u)|</a:t>
              </a:r>
            </a:p>
          </p:txBody>
        </p:sp>
      </p:grpSp>
      <p:sp>
        <p:nvSpPr>
          <p:cNvPr id="12" name="Left-Right Arrow 1"/>
          <p:cNvSpPr>
            <a:spLocks noChangeArrowheads="1"/>
          </p:cNvSpPr>
          <p:nvPr/>
        </p:nvSpPr>
        <p:spPr bwMode="auto">
          <a:xfrm>
            <a:off x="3124200" y="4724400"/>
            <a:ext cx="873125" cy="444500"/>
          </a:xfrm>
          <a:prstGeom prst="leftRightArrow">
            <a:avLst>
              <a:gd name="adj1" fmla="val 50000"/>
              <a:gd name="adj2" fmla="val 50017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971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 txBox="1">
            <a:spLocks noChangeArrowheads="1"/>
          </p:cNvSpPr>
          <p:nvPr/>
        </p:nvSpPr>
        <p:spPr>
          <a:xfrm>
            <a:off x="7042150" y="6356350"/>
            <a:ext cx="19050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D33FE8-D305-4FA5-90C1-C68C28E7B444}" type="slidenum"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4" name="标题 5"/>
          <p:cNvSpPr>
            <a:spLocks noGrp="1"/>
          </p:cNvSpPr>
          <p:nvPr>
            <p:ph type="title"/>
          </p:nvPr>
        </p:nvSpPr>
        <p:spPr>
          <a:xfrm>
            <a:off x="971600" y="214313"/>
            <a:ext cx="7972375" cy="1462087"/>
          </a:xfrm>
        </p:spPr>
        <p:txBody>
          <a:bodyPr/>
          <a:lstStyle/>
          <a:p>
            <a:pPr lvl="0"/>
            <a:r>
              <a:rPr lang="en-US" altLang="zh-CN" sz="3600" dirty="0"/>
              <a:t>DFT Properties</a:t>
            </a:r>
            <a:endParaRPr lang="zh-CN" altLang="en-US" sz="3600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1982148"/>
            <a:ext cx="7772400" cy="4114800"/>
          </a:xfrm>
        </p:spPr>
        <p:txBody>
          <a:bodyPr/>
          <a:lstStyle/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r>
              <a:rPr lang="en-US" altLang="en-US" dirty="0" smtClean="0"/>
              <a:t>To move F(</a:t>
            </a:r>
            <a:r>
              <a:rPr lang="en-US" altLang="en-US" dirty="0" err="1" smtClean="0"/>
              <a:t>u,v</a:t>
            </a:r>
            <a:r>
              <a:rPr lang="en-US" altLang="en-US" dirty="0" smtClean="0"/>
              <a:t>) at (N/2, N/2), take 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460" y="3730353"/>
            <a:ext cx="1752600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pSp>
        <p:nvGrpSpPr>
          <p:cNvPr id="16" name="Group 1"/>
          <p:cNvGrpSpPr>
            <a:grpSpLocks/>
          </p:cNvGrpSpPr>
          <p:nvPr/>
        </p:nvGrpSpPr>
        <p:grpSpPr bwMode="auto">
          <a:xfrm>
            <a:off x="2425700" y="5860410"/>
            <a:ext cx="4876800" cy="582613"/>
            <a:chOff x="2438400" y="5638800"/>
            <a:chExt cx="4876800" cy="582613"/>
          </a:xfrm>
        </p:grpSpPr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5638800"/>
              <a:ext cx="4876800" cy="582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18" name="Line 14"/>
            <p:cNvSpPr>
              <a:spLocks noChangeShapeType="1"/>
            </p:cNvSpPr>
            <p:nvPr/>
          </p:nvSpPr>
          <p:spPr bwMode="auto">
            <a:xfrm>
              <a:off x="4105275" y="5929313"/>
              <a:ext cx="682625" cy="0"/>
            </a:xfrm>
            <a:prstGeom prst="line">
              <a:avLst/>
            </a:prstGeom>
            <a:noFill/>
            <a:ln w="76200" cap="sq">
              <a:solidFill>
                <a:schemeClr val="bg2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4" name="Right Arrow 1"/>
          <p:cNvSpPr>
            <a:spLocks noChangeArrowheads="1"/>
          </p:cNvSpPr>
          <p:nvPr/>
        </p:nvSpPr>
        <p:spPr bwMode="auto">
          <a:xfrm>
            <a:off x="3161010" y="4705160"/>
            <a:ext cx="336550" cy="266700"/>
          </a:xfrm>
          <a:prstGeom prst="rightArrow">
            <a:avLst>
              <a:gd name="adj1" fmla="val 50000"/>
              <a:gd name="adj2" fmla="val 50003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pic>
        <p:nvPicPr>
          <p:cNvPr id="6850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40" y="2276872"/>
            <a:ext cx="738849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450" y="4420582"/>
            <a:ext cx="4267200" cy="98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68505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86" y="4464725"/>
            <a:ext cx="2021038" cy="808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586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 txBox="1">
            <a:spLocks noChangeArrowheads="1"/>
          </p:cNvSpPr>
          <p:nvPr/>
        </p:nvSpPr>
        <p:spPr>
          <a:xfrm>
            <a:off x="7042150" y="6356350"/>
            <a:ext cx="19050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D33FE8-D305-4FA5-90C1-C68C28E7B444}" type="slidenum"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4" name="标题 5"/>
          <p:cNvSpPr>
            <a:spLocks noGrp="1"/>
          </p:cNvSpPr>
          <p:nvPr>
            <p:ph type="title"/>
          </p:nvPr>
        </p:nvSpPr>
        <p:spPr>
          <a:xfrm>
            <a:off x="971600" y="214313"/>
            <a:ext cx="7972375" cy="1462087"/>
          </a:xfrm>
        </p:spPr>
        <p:txBody>
          <a:bodyPr/>
          <a:lstStyle/>
          <a:p>
            <a:pPr lvl="0"/>
            <a:r>
              <a:rPr lang="en-US" altLang="zh-CN" sz="3600" dirty="0"/>
              <a:t>DFT Properties</a:t>
            </a:r>
            <a:endParaRPr lang="zh-CN" altLang="en-US" sz="3600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0" y="2603500"/>
            <a:ext cx="4876800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0"/>
            <a:ext cx="2743200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886200"/>
            <a:ext cx="2590800" cy="195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3" b="1672"/>
          <a:stretch>
            <a:fillRect/>
          </a:stretch>
        </p:blipFill>
        <p:spPr bwMode="auto">
          <a:xfrm>
            <a:off x="6324600" y="3886200"/>
            <a:ext cx="2482850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4175125" y="5753100"/>
            <a:ext cx="1435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6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kumimoji="1" sz="22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5pPr>
            <a:lvl6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6pPr>
            <a:lvl7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7pPr>
            <a:lvl8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8pPr>
            <a:lvl9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/>
              <a:t>no translation</a:t>
            </a: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6934200" y="5791200"/>
            <a:ext cx="162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6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kumimoji="1" sz="22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5pPr>
            <a:lvl6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6pPr>
            <a:lvl7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7pPr>
            <a:lvl8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8pPr>
            <a:lvl9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/>
              <a:t>after translation</a:t>
            </a: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3865563" y="2868613"/>
            <a:ext cx="682625" cy="0"/>
          </a:xfrm>
          <a:prstGeom prst="line">
            <a:avLst/>
          </a:prstGeom>
          <a:noFill/>
          <a:ln w="76200" cap="sq">
            <a:solidFill>
              <a:schemeClr val="bg2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7080250" y="3405188"/>
            <a:ext cx="6794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6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kumimoji="1" sz="22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5pPr>
            <a:lvl6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6pPr>
            <a:lvl7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7pPr>
            <a:lvl8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8pPr>
            <a:lvl9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/>
              <a:t>sinc</a:t>
            </a:r>
          </a:p>
        </p:txBody>
      </p:sp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4460875" y="3424238"/>
            <a:ext cx="679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6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kumimoji="1" sz="22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5pPr>
            <a:lvl6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6pPr>
            <a:lvl7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7pPr>
            <a:lvl8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8pPr>
            <a:lvl9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/>
              <a:t>sinc</a:t>
            </a:r>
          </a:p>
        </p:txBody>
      </p:sp>
    </p:spTree>
    <p:extLst>
      <p:ext uri="{BB962C8B-B14F-4D97-AF65-F5344CB8AC3E}">
        <p14:creationId xmlns:p14="http://schemas.microsoft.com/office/powerpoint/2010/main" val="59092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7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179512" y="1916832"/>
            <a:ext cx="8784976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8" name="Rectangle 13"/>
          <p:cNvSpPr txBox="1">
            <a:spLocks noChangeArrowheads="1"/>
          </p:cNvSpPr>
          <p:nvPr/>
        </p:nvSpPr>
        <p:spPr>
          <a:xfrm>
            <a:off x="7042150" y="6356350"/>
            <a:ext cx="19050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D33FE8-D305-4FA5-90C1-C68C28E7B444}" type="slidenum">
              <a:rPr kumimoji="0" lang="zh-CN" altLang="en-US" sz="140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pic>
        <p:nvPicPr>
          <p:cNvPr id="67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844824"/>
            <a:ext cx="7239000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76865" name="Object 1"/>
          <p:cNvGraphicFramePr>
            <a:graphicFrameLocks noChangeAspect="1"/>
          </p:cNvGraphicFramePr>
          <p:nvPr/>
        </p:nvGraphicFramePr>
        <p:xfrm>
          <a:off x="539552" y="5849938"/>
          <a:ext cx="7186612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897" name="Equation" r:id="rId4" imgW="2806560" imgH="393480" progId="Equation.DSMT4">
                  <p:embed/>
                </p:oleObj>
              </mc:Choice>
              <mc:Fallback>
                <p:oleObj name="Equation" r:id="rId4" imgW="2806560" imgH="39348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5849938"/>
                        <a:ext cx="7186612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/>
              <a:pPr>
                <a:defRPr/>
              </a:pPr>
              <a:t>3</a:t>
            </a:fld>
            <a:endParaRPr lang="en-US" altLang="zh-CN" dirty="0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smtClean="0"/>
              <a:t>Contents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998663"/>
            <a:ext cx="8820472" cy="3951287"/>
          </a:xfrm>
        </p:spPr>
        <p:txBody>
          <a:bodyPr/>
          <a:lstStyle/>
          <a:p>
            <a:r>
              <a:rPr lang="en-US" altLang="zh-CN" dirty="0" smtClean="0"/>
              <a:t>1. Background</a:t>
            </a:r>
          </a:p>
          <a:p>
            <a:r>
              <a:rPr lang="en-US" altLang="zh-CN" dirty="0" smtClean="0"/>
              <a:t>2. Preliminary Concepts</a:t>
            </a:r>
          </a:p>
          <a:p>
            <a:r>
              <a:rPr lang="en-US" altLang="zh-CN" dirty="0" smtClean="0"/>
              <a:t>3. The Discrete Fourier Transform</a:t>
            </a:r>
          </a:p>
          <a:p>
            <a:r>
              <a:rPr lang="en-US" altLang="zh-CN" dirty="0" smtClean="0"/>
              <a:t>4. Some properties of the 2-D </a:t>
            </a:r>
            <a:r>
              <a:rPr lang="en-US" altLang="zh-CN" dirty="0" smtClean="0"/>
              <a:t>DFT</a:t>
            </a:r>
          </a:p>
          <a:p>
            <a:r>
              <a:rPr lang="en-US" altLang="zh-CN" dirty="0" smtClean="0"/>
              <a:t>5. Convolution theory</a:t>
            </a:r>
            <a:endParaRPr lang="en-US" altLang="zh-CN" dirty="0" smtClean="0"/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F954BC2C-D55A-4E73-9A22-A3530936FCFD}" type="slidenum">
              <a:rPr lang="en-US" altLang="zh-CN" sz="1400">
                <a:ea typeface="+mn-ea"/>
              </a:rPr>
              <a:pPr algn="r" eaLnBrk="0" hangingPunct="0">
                <a:defRPr/>
              </a:pPr>
              <a:t>3</a:t>
            </a:fld>
            <a:endParaRPr lang="en-US" altLang="zh-CN" sz="1400" dirty="0"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7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7200" y="2071389"/>
            <a:ext cx="84582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>
                <a:ea typeface="宋体" pitchFamily="2" charset="-122"/>
              </a:rPr>
              <a:t>(7) Scale</a:t>
            </a:r>
          </a:p>
          <a:p>
            <a:r>
              <a:rPr lang="en-US" altLang="zh-CN" dirty="0" smtClean="0">
                <a:ea typeface="宋体" pitchFamily="2" charset="-122"/>
              </a:rPr>
              <a:t>(8) Rotation</a:t>
            </a:r>
          </a:p>
          <a:p>
            <a:pPr marL="0" indent="0">
              <a:buNone/>
            </a:pPr>
            <a:r>
              <a:rPr lang="en-US" altLang="zh-CN" dirty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   </a:t>
            </a:r>
            <a:r>
              <a:rPr lang="en-US" altLang="en-US" dirty="0"/>
              <a:t>Rotating f(</a:t>
            </a:r>
            <a:r>
              <a:rPr lang="en-US" altLang="en-US" dirty="0" err="1"/>
              <a:t>x,y</a:t>
            </a:r>
            <a:r>
              <a:rPr lang="en-US" altLang="en-US" dirty="0"/>
              <a:t>) by </a:t>
            </a:r>
            <a:r>
              <a:rPr lang="el-GR" altLang="en-US" dirty="0"/>
              <a:t>θ</a:t>
            </a:r>
            <a:r>
              <a:rPr lang="en-US" altLang="en-US" dirty="0"/>
              <a:t> rotates F(</a:t>
            </a:r>
            <a:r>
              <a:rPr lang="en-US" altLang="en-US" dirty="0" err="1"/>
              <a:t>u,v</a:t>
            </a:r>
            <a:r>
              <a:rPr lang="en-US" altLang="en-US" dirty="0"/>
              <a:t>) by </a:t>
            </a:r>
            <a:r>
              <a:rPr lang="el-GR" altLang="en-US" dirty="0"/>
              <a:t>θ</a:t>
            </a:r>
          </a:p>
          <a:p>
            <a:pPr marL="0" indent="0">
              <a:buNone/>
            </a:pPr>
            <a:r>
              <a:rPr lang="en-US" altLang="zh-CN" dirty="0" smtClean="0">
                <a:ea typeface="宋体" pitchFamily="2" charset="-122"/>
              </a:rPr>
              <a:t> </a:t>
            </a:r>
          </a:p>
          <a:p>
            <a:pPr marL="0" indent="0">
              <a:buNone/>
            </a:pPr>
            <a:r>
              <a:rPr lang="en-US" altLang="zh-CN" dirty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  </a:t>
            </a:r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5" name="Rectangle 13"/>
          <p:cNvSpPr txBox="1">
            <a:spLocks noChangeArrowheads="1"/>
          </p:cNvSpPr>
          <p:nvPr/>
        </p:nvSpPr>
        <p:spPr>
          <a:xfrm>
            <a:off x="7042150" y="6356350"/>
            <a:ext cx="19050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D33FE8-D305-4FA5-90C1-C68C28E7B444}" type="slidenum"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4" name="标题 5"/>
          <p:cNvSpPr>
            <a:spLocks noGrp="1"/>
          </p:cNvSpPr>
          <p:nvPr>
            <p:ph type="title"/>
          </p:nvPr>
        </p:nvSpPr>
        <p:spPr>
          <a:xfrm>
            <a:off x="971600" y="214313"/>
            <a:ext cx="7972375" cy="1462087"/>
          </a:xfrm>
        </p:spPr>
        <p:txBody>
          <a:bodyPr/>
          <a:lstStyle/>
          <a:p>
            <a:pPr lvl="0"/>
            <a:r>
              <a:rPr lang="en-US" altLang="zh-CN" sz="3600" dirty="0"/>
              <a:t>DFT Properties</a:t>
            </a:r>
            <a:endParaRPr lang="zh-CN" altLang="en-US" sz="36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911060"/>
            <a:ext cx="3962400" cy="78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03"/>
          <a:stretch>
            <a:fillRect/>
          </a:stretch>
        </p:blipFill>
        <p:spPr bwMode="auto">
          <a:xfrm>
            <a:off x="1985785" y="3816965"/>
            <a:ext cx="1333500" cy="1339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03"/>
          <a:stretch>
            <a:fillRect/>
          </a:stretch>
        </p:blipFill>
        <p:spPr bwMode="auto">
          <a:xfrm>
            <a:off x="1985785" y="5301208"/>
            <a:ext cx="1333500" cy="129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52"/>
          <a:stretch>
            <a:fillRect/>
          </a:stretch>
        </p:blipFill>
        <p:spPr bwMode="auto">
          <a:xfrm>
            <a:off x="5338585" y="3816965"/>
            <a:ext cx="1386840" cy="1339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52"/>
          <a:stretch>
            <a:fillRect/>
          </a:stretch>
        </p:blipFill>
        <p:spPr bwMode="auto">
          <a:xfrm>
            <a:off x="5338585" y="5301208"/>
            <a:ext cx="1386840" cy="129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7" name="Left-Right Arrow 1"/>
          <p:cNvSpPr>
            <a:spLocks noChangeArrowheads="1"/>
          </p:cNvSpPr>
          <p:nvPr/>
        </p:nvSpPr>
        <p:spPr bwMode="auto">
          <a:xfrm>
            <a:off x="3831231" y="4271908"/>
            <a:ext cx="876300" cy="213360"/>
          </a:xfrm>
          <a:prstGeom prst="leftRightArrow">
            <a:avLst>
              <a:gd name="adj1" fmla="val 50000"/>
              <a:gd name="adj2" fmla="val 50006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8" name="Left-Right Arrow 10"/>
          <p:cNvSpPr>
            <a:spLocks noChangeArrowheads="1"/>
          </p:cNvSpPr>
          <p:nvPr/>
        </p:nvSpPr>
        <p:spPr bwMode="auto">
          <a:xfrm>
            <a:off x="3923928" y="5661248"/>
            <a:ext cx="876300" cy="213360"/>
          </a:xfrm>
          <a:prstGeom prst="leftRightArrow">
            <a:avLst>
              <a:gd name="adj1" fmla="val 50000"/>
              <a:gd name="adj2" fmla="val 50006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264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7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7200" y="2071389"/>
            <a:ext cx="84582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>
                <a:ea typeface="宋体" pitchFamily="2" charset="-122"/>
              </a:rPr>
              <a:t>(9) Average</a:t>
            </a:r>
          </a:p>
          <a:p>
            <a:pPr marL="0" indent="0">
              <a:buNone/>
            </a:pPr>
            <a:r>
              <a:rPr lang="en-US" altLang="zh-CN" dirty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  </a:t>
            </a:r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5" name="Rectangle 13"/>
          <p:cNvSpPr txBox="1">
            <a:spLocks noChangeArrowheads="1"/>
          </p:cNvSpPr>
          <p:nvPr/>
        </p:nvSpPr>
        <p:spPr>
          <a:xfrm>
            <a:off x="7042150" y="6356350"/>
            <a:ext cx="19050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D33FE8-D305-4FA5-90C1-C68C28E7B444}" type="slidenum"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4" name="标题 5"/>
          <p:cNvSpPr>
            <a:spLocks noGrp="1"/>
          </p:cNvSpPr>
          <p:nvPr>
            <p:ph type="title"/>
          </p:nvPr>
        </p:nvSpPr>
        <p:spPr>
          <a:xfrm>
            <a:off x="971600" y="214313"/>
            <a:ext cx="7972375" cy="1462087"/>
          </a:xfrm>
        </p:spPr>
        <p:txBody>
          <a:bodyPr/>
          <a:lstStyle/>
          <a:p>
            <a:pPr lvl="0"/>
            <a:r>
              <a:rPr lang="en-US" altLang="zh-CN" sz="3600" dirty="0"/>
              <a:t>DFT Properties</a:t>
            </a:r>
            <a:endParaRPr lang="zh-CN" altLang="en-US" sz="360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753324"/>
            <a:ext cx="3962400" cy="102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201124"/>
            <a:ext cx="39624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725124"/>
            <a:ext cx="30480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124200" y="5953724"/>
            <a:ext cx="6254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6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kumimoji="1" sz="22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5pPr>
            <a:lvl6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6pPr>
            <a:lvl7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7pPr>
            <a:lvl8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8pPr>
            <a:lvl9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So: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1143000" y="2981924"/>
            <a:ext cx="1300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6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kumimoji="1" sz="22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5pPr>
            <a:lvl6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6pPr>
            <a:lvl7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7pPr>
            <a:lvl8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8pPr>
            <a:lvl9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/>
              <a:t>Average: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04800" y="4404324"/>
            <a:ext cx="26924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6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kumimoji="1" sz="22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5pPr>
            <a:lvl6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6pPr>
            <a:lvl7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7pPr>
            <a:lvl8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8pPr>
            <a:lvl9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F(u,v) at u=0, v=0:</a:t>
            </a:r>
          </a:p>
        </p:txBody>
      </p:sp>
    </p:spTree>
    <p:extLst>
      <p:ext uri="{BB962C8B-B14F-4D97-AF65-F5344CB8AC3E}">
        <p14:creationId xmlns:p14="http://schemas.microsoft.com/office/powerpoint/2010/main" val="183489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 txBox="1">
            <a:spLocks noChangeArrowheads="1"/>
          </p:cNvSpPr>
          <p:nvPr/>
        </p:nvSpPr>
        <p:spPr>
          <a:xfrm>
            <a:off x="7042150" y="6356350"/>
            <a:ext cx="19050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D33FE8-D305-4FA5-90C1-C68C28E7B444}" type="slidenum"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4" name="标题 5"/>
          <p:cNvSpPr>
            <a:spLocks noGrp="1"/>
          </p:cNvSpPr>
          <p:nvPr>
            <p:ph type="title"/>
          </p:nvPr>
        </p:nvSpPr>
        <p:spPr>
          <a:xfrm>
            <a:off x="971600" y="214313"/>
            <a:ext cx="7972375" cy="1462087"/>
          </a:xfrm>
        </p:spPr>
        <p:txBody>
          <a:bodyPr/>
          <a:lstStyle/>
          <a:p>
            <a:pPr lvl="0"/>
            <a:r>
              <a:rPr lang="en-US" altLang="en-US" sz="3600" dirty="0"/>
              <a:t>Magnitude and Phase of DFT</a:t>
            </a:r>
            <a:endParaRPr lang="zh-CN" altLang="en-US" sz="3600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smtClean="0"/>
              <a:t>What is more important?</a:t>
            </a:r>
          </a:p>
          <a:p>
            <a:pPr>
              <a:lnSpc>
                <a:spcPct val="80000"/>
              </a:lnSpc>
            </a:pPr>
            <a:endParaRPr lang="en-US" altLang="en-US" sz="2800" smtClean="0"/>
          </a:p>
          <a:p>
            <a:pPr>
              <a:lnSpc>
                <a:spcPct val="80000"/>
              </a:lnSpc>
            </a:pPr>
            <a:endParaRPr lang="en-US" altLang="en-US" sz="2200" smtClean="0"/>
          </a:p>
          <a:p>
            <a:pPr>
              <a:lnSpc>
                <a:spcPct val="80000"/>
              </a:lnSpc>
            </a:pPr>
            <a:endParaRPr lang="en-US" altLang="en-US" sz="2200" smtClean="0"/>
          </a:p>
          <a:p>
            <a:pPr>
              <a:lnSpc>
                <a:spcPct val="80000"/>
              </a:lnSpc>
            </a:pPr>
            <a:endParaRPr lang="en-US" altLang="en-US" sz="2200" smtClean="0"/>
          </a:p>
          <a:p>
            <a:pPr>
              <a:lnSpc>
                <a:spcPct val="80000"/>
              </a:lnSpc>
            </a:pPr>
            <a:endParaRPr lang="en-US" altLang="en-US" sz="2200" smtClean="0"/>
          </a:p>
          <a:p>
            <a:pPr>
              <a:lnSpc>
                <a:spcPct val="80000"/>
              </a:lnSpc>
            </a:pPr>
            <a:endParaRPr lang="en-US" altLang="en-US" sz="2200" smtClean="0"/>
          </a:p>
          <a:p>
            <a:pPr>
              <a:lnSpc>
                <a:spcPct val="80000"/>
              </a:lnSpc>
            </a:pPr>
            <a:endParaRPr lang="en-US" altLang="en-US" sz="2200" smtClean="0"/>
          </a:p>
          <a:p>
            <a:pPr>
              <a:lnSpc>
                <a:spcPct val="80000"/>
              </a:lnSpc>
            </a:pPr>
            <a:endParaRPr lang="en-US" altLang="en-US" sz="2800" b="1" u="sng" smtClean="0"/>
          </a:p>
          <a:p>
            <a:pPr>
              <a:lnSpc>
                <a:spcPct val="80000"/>
              </a:lnSpc>
            </a:pPr>
            <a:r>
              <a:rPr lang="en-US" altLang="en-US" sz="2800" b="1" u="sng" smtClean="0"/>
              <a:t>Hint:</a:t>
            </a:r>
            <a:r>
              <a:rPr lang="en-US" altLang="en-US" sz="2800" smtClean="0"/>
              <a:t> use the inverse DFT to reconstruct the input image using only magnitude or phase information</a:t>
            </a:r>
          </a:p>
          <a:p>
            <a:pPr>
              <a:lnSpc>
                <a:spcPct val="80000"/>
              </a:lnSpc>
            </a:pPr>
            <a:endParaRPr lang="en-US" altLang="en-US" sz="2200" smtClean="0"/>
          </a:p>
          <a:p>
            <a:pPr>
              <a:lnSpc>
                <a:spcPct val="80000"/>
              </a:lnSpc>
            </a:pPr>
            <a:endParaRPr lang="en-US" altLang="en-US" sz="2200" smtClean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19400"/>
            <a:ext cx="2133600" cy="189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743200"/>
            <a:ext cx="2117725" cy="196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743200"/>
            <a:ext cx="1963738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022725" y="4686300"/>
            <a:ext cx="1149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6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kumimoji="1" sz="22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5pPr>
            <a:lvl6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6pPr>
            <a:lvl7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7pPr>
            <a:lvl8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8pPr>
            <a:lvl9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/>
              <a:t>magnitude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6858000" y="4721225"/>
            <a:ext cx="704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6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kumimoji="1" sz="22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5pPr>
            <a:lvl6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6pPr>
            <a:lvl7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7pPr>
            <a:lvl8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8pPr>
            <a:lvl9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/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421566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 txBox="1">
            <a:spLocks noChangeArrowheads="1"/>
          </p:cNvSpPr>
          <p:nvPr/>
        </p:nvSpPr>
        <p:spPr>
          <a:xfrm>
            <a:off x="7042150" y="6356350"/>
            <a:ext cx="19050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D33FE8-D305-4FA5-90C1-C68C28E7B444}" type="slidenum"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4" name="标题 5"/>
          <p:cNvSpPr>
            <a:spLocks noGrp="1"/>
          </p:cNvSpPr>
          <p:nvPr>
            <p:ph type="title"/>
          </p:nvPr>
        </p:nvSpPr>
        <p:spPr>
          <a:xfrm>
            <a:off x="971600" y="332656"/>
            <a:ext cx="7972375" cy="1343744"/>
          </a:xfrm>
        </p:spPr>
        <p:txBody>
          <a:bodyPr/>
          <a:lstStyle/>
          <a:p>
            <a:pPr lvl="0"/>
            <a:endParaRPr lang="zh-CN" altLang="en-US" sz="3600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343400"/>
          </a:xfrm>
        </p:spPr>
        <p:txBody>
          <a:bodyPr/>
          <a:lstStyle/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05000"/>
            <a:ext cx="2362200" cy="221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038600" y="1752600"/>
            <a:ext cx="406717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6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kumimoji="1" sz="22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5pPr>
            <a:lvl6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6pPr>
            <a:lvl7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7pPr>
            <a:lvl8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8pPr>
            <a:lvl9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2400"/>
              <a:t>Reconstructed image using </a:t>
            </a:r>
          </a:p>
          <a:p>
            <a:pPr>
              <a:spcBef>
                <a:spcPct val="20000"/>
              </a:spcBef>
            </a:pPr>
            <a:r>
              <a:rPr lang="en-US" altLang="en-US" sz="2400"/>
              <a:t> </a:t>
            </a:r>
            <a:r>
              <a:rPr lang="en-US" altLang="en-US" sz="2400">
                <a:solidFill>
                  <a:schemeClr val="accent2"/>
                </a:solidFill>
              </a:rPr>
              <a:t>magnitude only</a:t>
            </a:r>
          </a:p>
          <a:p>
            <a:pPr>
              <a:spcBef>
                <a:spcPct val="20000"/>
              </a:spcBef>
            </a:pPr>
            <a:r>
              <a:rPr lang="en-US" altLang="en-US" sz="2400"/>
              <a:t>(i.e., magnitude determines the </a:t>
            </a:r>
          </a:p>
          <a:p>
            <a:pPr>
              <a:spcBef>
                <a:spcPct val="20000"/>
              </a:spcBef>
            </a:pPr>
            <a:r>
              <a:rPr lang="en-US" altLang="en-US" sz="2400"/>
              <a:t>strength of each component)</a:t>
            </a:r>
          </a:p>
          <a:p>
            <a:endParaRPr lang="en-US" altLang="en-US" sz="240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267200"/>
            <a:ext cx="22669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013769" y="4267200"/>
            <a:ext cx="3957638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6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kumimoji="1" sz="22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5pPr>
            <a:lvl6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6pPr>
            <a:lvl7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7pPr>
            <a:lvl8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8pPr>
            <a:lvl9pPr>
              <a:defRPr kumimoji="1" sz="1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2400" dirty="0"/>
              <a:t>Reconstructed image using </a:t>
            </a:r>
          </a:p>
          <a:p>
            <a:pPr>
              <a:spcBef>
                <a:spcPct val="20000"/>
              </a:spcBef>
            </a:pP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chemeClr val="accent2"/>
                </a:solidFill>
              </a:rPr>
              <a:t>phase only</a:t>
            </a:r>
          </a:p>
          <a:p>
            <a:pPr>
              <a:spcBef>
                <a:spcPct val="20000"/>
              </a:spcBef>
            </a:pPr>
            <a:r>
              <a:rPr lang="en-US" altLang="en-US" sz="2400" dirty="0"/>
              <a:t>(i.e., phase determines</a:t>
            </a:r>
          </a:p>
          <a:p>
            <a:pPr>
              <a:spcBef>
                <a:spcPct val="20000"/>
              </a:spcBef>
            </a:pPr>
            <a:r>
              <a:rPr lang="en-US" altLang="en-US" sz="2400" dirty="0"/>
              <a:t>the phase of each component)</a:t>
            </a:r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793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 txBox="1">
            <a:spLocks noChangeArrowheads="1"/>
          </p:cNvSpPr>
          <p:nvPr/>
        </p:nvSpPr>
        <p:spPr>
          <a:xfrm>
            <a:off x="7042150" y="6356350"/>
            <a:ext cx="19050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D33FE8-D305-4FA5-90C1-C68C28E7B444}" type="slidenum"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pic>
        <p:nvPicPr>
          <p:cNvPr id="7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752600"/>
            <a:ext cx="5181600" cy="4705350"/>
          </a:xfrm>
          <a:noFill/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" t="1625" r="51726" b="51270"/>
          <a:stretch>
            <a:fillRect/>
          </a:stretch>
        </p:blipFill>
        <p:spPr bwMode="auto">
          <a:xfrm>
            <a:off x="6553200" y="1828800"/>
            <a:ext cx="2209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7" t="1625" r="1610" b="51270"/>
          <a:stretch>
            <a:fillRect/>
          </a:stretch>
        </p:blipFill>
        <p:spPr bwMode="auto">
          <a:xfrm>
            <a:off x="6553200" y="4267200"/>
            <a:ext cx="2209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5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7200" y="2017414"/>
            <a:ext cx="84582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TW" sz="2800" dirty="0">
              <a:ea typeface="新細明體" pitchFamily="18" charset="-120"/>
            </a:endParaRPr>
          </a:p>
        </p:txBody>
      </p:sp>
      <p:sp>
        <p:nvSpPr>
          <p:cNvPr id="6" name="Rectangle 13"/>
          <p:cNvSpPr txBox="1">
            <a:spLocks noChangeArrowheads="1"/>
          </p:cNvSpPr>
          <p:nvPr/>
        </p:nvSpPr>
        <p:spPr>
          <a:xfrm>
            <a:off x="7042150" y="6356350"/>
            <a:ext cx="19050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D33FE8-D305-4FA5-90C1-C68C28E7B444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080861" y="404664"/>
            <a:ext cx="7848872" cy="911696"/>
          </a:xfrm>
        </p:spPr>
        <p:txBody>
          <a:bodyPr/>
          <a:lstStyle/>
          <a:p>
            <a:r>
              <a:rPr lang="en-US" altLang="zh-CN" sz="3600" dirty="0" smtClean="0"/>
              <a:t>DFT Example</a:t>
            </a:r>
          </a:p>
        </p:txBody>
      </p:sp>
      <p:graphicFrame>
        <p:nvGraphicFramePr>
          <p:cNvPr id="66969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9039693"/>
              </p:ext>
            </p:extLst>
          </p:nvPr>
        </p:nvGraphicFramePr>
        <p:xfrm>
          <a:off x="1476375" y="1450677"/>
          <a:ext cx="5184775" cy="514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954" name="CorelPhotoPaint.Image.11" r:id="rId3" imgW="4332557" imgH="4300555" progId="">
                  <p:embed/>
                </p:oleObj>
              </mc:Choice>
              <mc:Fallback>
                <p:oleObj name="CorelPhotoPaint.Image.11" r:id="rId3" imgW="4332557" imgH="4300555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450677"/>
                        <a:ext cx="5184775" cy="514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96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673692"/>
              </p:ext>
            </p:extLst>
          </p:nvPr>
        </p:nvGraphicFramePr>
        <p:xfrm>
          <a:off x="6877050" y="1512590"/>
          <a:ext cx="1733550" cy="273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955" name="CorelPhotoPaint.Image.11" r:id="rId5" imgW="1034623" imgH="1633662" progId="">
                  <p:embed/>
                </p:oleObj>
              </mc:Choice>
              <mc:Fallback>
                <p:oleObj name="CorelPhotoPaint.Image.11" r:id="rId5" imgW="1034623" imgH="1633662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1512590"/>
                        <a:ext cx="1733550" cy="2735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5" name="Rectangle 3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12996" name="Rectangle 4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12997" name="Rectangle 5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1299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1300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13003" name="Rectangle 11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13004" name="Rectangle 12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13005" name="Rectangle 13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13008" name="Text Box 16"/>
          <p:cNvSpPr txBox="1">
            <a:spLocks noChangeArrowheads="1"/>
          </p:cNvSpPr>
          <p:nvPr/>
        </p:nvSpPr>
        <p:spPr bwMode="auto">
          <a:xfrm>
            <a:off x="793750" y="2571576"/>
            <a:ext cx="1520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Sine wave </a:t>
            </a:r>
          </a:p>
        </p:txBody>
      </p:sp>
      <p:sp>
        <p:nvSpPr>
          <p:cNvPr id="213012" name="Rectangle 20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13013" name="Rectangle 21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13017" name="Text Box 25"/>
          <p:cNvSpPr txBox="1">
            <a:spLocks noChangeArrowheads="1"/>
          </p:cNvSpPr>
          <p:nvPr/>
        </p:nvSpPr>
        <p:spPr bwMode="auto">
          <a:xfrm>
            <a:off x="650875" y="4838526"/>
            <a:ext cx="1400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zh-TW">
                <a:ea typeface="新細明體" pitchFamily="18" charset="-120"/>
              </a:rPr>
              <a:t>Rectangle</a:t>
            </a:r>
            <a:endParaRPr lang="en-US" altLang="zh-TW">
              <a:ea typeface="新細明體" pitchFamily="18" charset="-120"/>
            </a:endParaRPr>
          </a:p>
        </p:txBody>
      </p:sp>
      <p:sp>
        <p:nvSpPr>
          <p:cNvPr id="213019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213018" name="Picture 26" descr="http://www.dca.fee.unicamp.br/dipcourse/html-dip/c5/s4/sine-dft.gif"/>
          <p:cNvPicPr>
            <a:picLocks noChangeAspect="1" noChangeArrowheads="1"/>
          </p:cNvPicPr>
          <p:nvPr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2308225" y="1906413"/>
            <a:ext cx="4419600" cy="2203450"/>
          </a:xfrm>
          <a:prstGeom prst="rect">
            <a:avLst/>
          </a:prstGeom>
          <a:noFill/>
        </p:spPr>
      </p:pic>
      <p:sp>
        <p:nvSpPr>
          <p:cNvPr id="213030" name="Text Box 38"/>
          <p:cNvSpPr txBox="1">
            <a:spLocks noChangeArrowheads="1"/>
          </p:cNvSpPr>
          <p:nvPr/>
        </p:nvSpPr>
        <p:spPr bwMode="auto">
          <a:xfrm>
            <a:off x="6707188" y="2533476"/>
            <a:ext cx="1217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Its DFT </a:t>
            </a:r>
          </a:p>
        </p:txBody>
      </p:sp>
      <p:sp>
        <p:nvSpPr>
          <p:cNvPr id="213031" name="Text Box 39"/>
          <p:cNvSpPr txBox="1">
            <a:spLocks noChangeArrowheads="1"/>
          </p:cNvSpPr>
          <p:nvPr/>
        </p:nvSpPr>
        <p:spPr bwMode="auto">
          <a:xfrm>
            <a:off x="6807200" y="5017913"/>
            <a:ext cx="1217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ea typeface="新細明體" pitchFamily="18" charset="-120"/>
              </a:rPr>
              <a:t>Its DFT </a:t>
            </a:r>
          </a:p>
        </p:txBody>
      </p:sp>
      <p:sp>
        <p:nvSpPr>
          <p:cNvPr id="213033" name="Rectangle 41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213032" name="Picture 40" descr="http://www.dca.fee.unicamp.br/dipcourse/html-dip/c5/s4/rec-dft.gif"/>
          <p:cNvPicPr>
            <a:picLocks noChangeAspect="1" noChangeArrowheads="1"/>
          </p:cNvPicPr>
          <p:nvPr/>
        </p:nvPicPr>
        <p:blipFill>
          <a:blip r:embed="rId4" r:link="rId5" cstate="print"/>
          <a:srcRect/>
          <a:stretch>
            <a:fillRect/>
          </a:stretch>
        </p:blipFill>
        <p:spPr bwMode="auto">
          <a:xfrm>
            <a:off x="2244725" y="4587701"/>
            <a:ext cx="4465638" cy="2225675"/>
          </a:xfrm>
          <a:prstGeom prst="rect">
            <a:avLst/>
          </a:prstGeom>
          <a:noFill/>
        </p:spPr>
      </p:pic>
      <p:sp>
        <p:nvSpPr>
          <p:cNvPr id="21" name="灯片编号占位符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3242BF-C833-432C-BEED-564E6E796576}" type="slidenum">
              <a:rPr lang="en-US" altLang="zh-CN" smtClean="0"/>
              <a:pPr>
                <a:defRPr/>
              </a:pPr>
              <a:t>36</a:t>
            </a:fld>
            <a:endParaRPr lang="en-US" altLang="zh-CN" dirty="0"/>
          </a:p>
        </p:txBody>
      </p:sp>
      <p:sp>
        <p:nvSpPr>
          <p:cNvPr id="22" name="矩形 21"/>
          <p:cNvSpPr/>
          <p:nvPr/>
        </p:nvSpPr>
        <p:spPr>
          <a:xfrm>
            <a:off x="1403648" y="836712"/>
            <a:ext cx="66247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0" dirty="0" smtClean="0">
                <a:latin typeface="Verdana" pitchFamily="34" charset="0"/>
                <a:ea typeface="新細明體" pitchFamily="18" charset="-120"/>
              </a:rPr>
              <a:t>Example</a:t>
            </a:r>
            <a:r>
              <a:rPr lang="en-US" altLang="zh-CN" b="0" dirty="0" smtClean="0">
                <a:latin typeface="Verdana" pitchFamily="34" charset="0"/>
                <a:ea typeface="新細明體" pitchFamily="18" charset="-120"/>
              </a:rPr>
              <a:t>: </a:t>
            </a:r>
            <a:r>
              <a:rPr lang="en-US" altLang="zh-TW" b="0" dirty="0" smtClean="0">
                <a:latin typeface="Verdana" pitchFamily="34" charset="0"/>
                <a:ea typeface="新細明體" pitchFamily="18" charset="-120"/>
              </a:rPr>
              <a:t>Two-Dimensional DFT with Different Functions</a:t>
            </a:r>
            <a:endParaRPr lang="en-US" altLang="zh-TW" b="0" dirty="0">
              <a:latin typeface="Verdana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5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7200" y="2017414"/>
            <a:ext cx="84582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dirty="0" smtClean="0"/>
              <a:t>Convolution theory is the bridge connecting spatial domain and frequency (Fourier) domain</a:t>
            </a:r>
          </a:p>
          <a:p>
            <a:pPr lvl="1"/>
            <a:r>
              <a:rPr lang="en-US" altLang="zh-CN" sz="2400" dirty="0" smtClean="0"/>
              <a:t>Convolution of two functions </a:t>
            </a:r>
            <a:r>
              <a:rPr lang="en-US" altLang="zh-CN" sz="2400" i="1" dirty="0" smtClean="0"/>
              <a:t>f(</a:t>
            </a:r>
            <a:r>
              <a:rPr lang="en-US" altLang="zh-CN" sz="2400" i="1" dirty="0" err="1" smtClean="0"/>
              <a:t>x,y</a:t>
            </a:r>
            <a:r>
              <a:rPr lang="en-US" altLang="zh-CN" sz="2400" i="1" dirty="0" smtClean="0"/>
              <a:t>)</a:t>
            </a:r>
            <a:r>
              <a:rPr lang="en-US" altLang="zh-CN" sz="2400" dirty="0" smtClean="0"/>
              <a:t> and </a:t>
            </a:r>
            <a:r>
              <a:rPr lang="en-US" altLang="zh-CN" sz="2400" i="1" dirty="0" smtClean="0"/>
              <a:t>h(</a:t>
            </a:r>
            <a:r>
              <a:rPr lang="en-US" altLang="zh-CN" sz="2400" i="1" dirty="0" err="1" smtClean="0"/>
              <a:t>x,y</a:t>
            </a:r>
            <a:r>
              <a:rPr lang="en-US" altLang="zh-CN" sz="2400" i="1" dirty="0" smtClean="0"/>
              <a:t>)</a:t>
            </a:r>
            <a:r>
              <a:rPr lang="en-US" altLang="zh-CN" sz="2400" dirty="0" smtClean="0"/>
              <a:t> of size </a:t>
            </a:r>
            <a:r>
              <a:rPr lang="en-US" altLang="zh-CN" sz="2400" i="1" dirty="0" smtClean="0"/>
              <a:t>M×N</a:t>
            </a:r>
            <a:r>
              <a:rPr lang="en-US" altLang="zh-CN" sz="2400" dirty="0" smtClean="0"/>
              <a:t> is defined by</a:t>
            </a:r>
          </a:p>
          <a:p>
            <a:pPr lvl="1"/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pPr lvl="1"/>
            <a:r>
              <a:rPr lang="en-US" altLang="zh-CN" sz="2400" dirty="0" smtClean="0"/>
              <a:t>If the size of </a:t>
            </a:r>
            <a:r>
              <a:rPr lang="en-US" altLang="zh-CN" sz="2400" i="1" dirty="0" smtClean="0"/>
              <a:t>h(</a:t>
            </a:r>
            <a:r>
              <a:rPr lang="en-US" altLang="zh-CN" sz="2400" i="1" dirty="0" err="1" smtClean="0"/>
              <a:t>x,y</a:t>
            </a:r>
            <a:r>
              <a:rPr lang="en-US" altLang="zh-CN" sz="2400" i="1" dirty="0" smtClean="0"/>
              <a:t>)</a:t>
            </a:r>
            <a:r>
              <a:rPr lang="en-US" altLang="zh-CN" sz="2400" dirty="0" smtClean="0"/>
              <a:t> is smaller than </a:t>
            </a:r>
            <a:r>
              <a:rPr lang="en-US" altLang="zh-CN" sz="2400" i="1" dirty="0" smtClean="0"/>
              <a:t>M×N</a:t>
            </a:r>
            <a:r>
              <a:rPr lang="en-US" altLang="zh-CN" sz="2400" dirty="0" smtClean="0"/>
              <a:t>, it is first padded by zero to make the size </a:t>
            </a:r>
            <a:r>
              <a:rPr lang="en-US" altLang="zh-CN" sz="2400" i="1" dirty="0" smtClean="0"/>
              <a:t>M×N</a:t>
            </a:r>
            <a:r>
              <a:rPr lang="zh-CN" altLang="en-US" sz="2400" dirty="0" smtClean="0"/>
              <a:t>􀂄</a:t>
            </a:r>
            <a:endParaRPr lang="en-US" altLang="zh-CN" sz="2400" dirty="0" smtClean="0"/>
          </a:p>
          <a:p>
            <a:pPr lvl="1"/>
            <a:r>
              <a:rPr lang="en-US" altLang="zh-CN" sz="2400" i="1" dirty="0" smtClean="0"/>
              <a:t>f(</a:t>
            </a:r>
            <a:r>
              <a:rPr lang="en-US" altLang="zh-CN" sz="2400" i="1" dirty="0" err="1" smtClean="0"/>
              <a:t>x,y</a:t>
            </a:r>
            <a:r>
              <a:rPr lang="en-US" altLang="zh-CN" sz="2400" i="1" dirty="0" smtClean="0"/>
              <a:t>) </a:t>
            </a:r>
            <a:r>
              <a:rPr lang="en-US" altLang="zh-CN" sz="2400" dirty="0" smtClean="0"/>
              <a:t>and </a:t>
            </a:r>
            <a:r>
              <a:rPr lang="en-US" altLang="zh-CN" sz="2400" i="1" dirty="0" smtClean="0"/>
              <a:t>h(</a:t>
            </a:r>
            <a:r>
              <a:rPr lang="en-US" altLang="zh-CN" sz="2400" i="1" dirty="0" err="1" smtClean="0"/>
              <a:t>x,y</a:t>
            </a:r>
            <a:r>
              <a:rPr lang="en-US" altLang="zh-CN" sz="2400" i="1" dirty="0" smtClean="0"/>
              <a:t>)</a:t>
            </a:r>
            <a:r>
              <a:rPr lang="en-US" altLang="zh-CN" sz="2400" dirty="0" smtClean="0"/>
              <a:t> are inherently(</a:t>
            </a:r>
            <a:r>
              <a:rPr lang="zh-CN" altLang="en-US" sz="2400" dirty="0" smtClean="0"/>
              <a:t>固有的</a:t>
            </a:r>
            <a:r>
              <a:rPr lang="en-US" altLang="zh-CN" sz="2400" dirty="0" smtClean="0"/>
              <a:t>) periodic (</a:t>
            </a:r>
            <a:r>
              <a:rPr lang="zh-CN" altLang="en-US" sz="2400" dirty="0" smtClean="0"/>
              <a:t>周期性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􀂄</a:t>
            </a:r>
            <a:endParaRPr lang="en-US" altLang="zh-CN" sz="2400" dirty="0" smtClean="0"/>
          </a:p>
        </p:txBody>
      </p:sp>
      <p:sp>
        <p:nvSpPr>
          <p:cNvPr id="6" name="Rectangle 13"/>
          <p:cNvSpPr txBox="1">
            <a:spLocks noChangeArrowheads="1"/>
          </p:cNvSpPr>
          <p:nvPr/>
        </p:nvSpPr>
        <p:spPr>
          <a:xfrm>
            <a:off x="7042150" y="6356350"/>
            <a:ext cx="19050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D33FE8-D305-4FA5-90C1-C68C28E7B444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259632" y="214313"/>
            <a:ext cx="7632848" cy="1462087"/>
          </a:xfrm>
        </p:spPr>
        <p:txBody>
          <a:bodyPr/>
          <a:lstStyle/>
          <a:p>
            <a:r>
              <a:rPr lang="en-US" altLang="zh-CN" sz="3600" dirty="0"/>
              <a:t>5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Convolution </a:t>
            </a:r>
            <a:r>
              <a:rPr lang="en-US" altLang="zh-CN" sz="3600" dirty="0" smtClean="0"/>
              <a:t>Theory</a:t>
            </a:r>
          </a:p>
        </p:txBody>
      </p:sp>
      <p:pic>
        <p:nvPicPr>
          <p:cNvPr id="67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3717032"/>
            <a:ext cx="644826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5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7200" y="2017414"/>
            <a:ext cx="84582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zh-CN" dirty="0" smtClean="0"/>
              <a:t>Convolution theory says that the Fourier transform of </a:t>
            </a:r>
            <a:r>
              <a:rPr lang="en-US" altLang="zh-CN" i="1" dirty="0" smtClean="0"/>
              <a:t>g(</a:t>
            </a:r>
            <a:r>
              <a:rPr lang="en-US" altLang="zh-CN" i="1" dirty="0" err="1" smtClean="0"/>
              <a:t>x,y</a:t>
            </a:r>
            <a:r>
              <a:rPr lang="en-US" altLang="zh-CN" i="1" dirty="0" smtClean="0"/>
              <a:t>)</a:t>
            </a:r>
            <a:r>
              <a:rPr lang="en-US" altLang="zh-CN" dirty="0" smtClean="0"/>
              <a:t> is equal to the product of the Fourier transform </a:t>
            </a:r>
            <a:r>
              <a:rPr lang="en-US" altLang="zh-CN" i="1" dirty="0" smtClean="0"/>
              <a:t>f(</a:t>
            </a:r>
            <a:r>
              <a:rPr lang="en-US" altLang="zh-CN" i="1" dirty="0" err="1" smtClean="0"/>
              <a:t>x,y</a:t>
            </a:r>
            <a:r>
              <a:rPr lang="en-US" altLang="zh-CN" i="1" dirty="0" smtClean="0"/>
              <a:t>)</a:t>
            </a:r>
            <a:r>
              <a:rPr lang="en-US" altLang="zh-CN" dirty="0" smtClean="0"/>
              <a:t> and that of </a:t>
            </a:r>
            <a:r>
              <a:rPr lang="en-US" altLang="zh-CN" i="1" dirty="0" smtClean="0"/>
              <a:t>h(</a:t>
            </a:r>
            <a:r>
              <a:rPr lang="en-US" altLang="zh-CN" i="1" dirty="0" err="1" smtClean="0"/>
              <a:t>x,y</a:t>
            </a:r>
            <a:r>
              <a:rPr lang="en-US" altLang="zh-CN" i="1" dirty="0" smtClean="0"/>
              <a:t>)</a:t>
            </a:r>
            <a:r>
              <a:rPr lang="zh-CN" altLang="en-US" dirty="0" smtClean="0"/>
              <a:t>􀂄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Similarly the Fourier transform of the product of </a:t>
            </a:r>
            <a:r>
              <a:rPr lang="en-US" altLang="zh-CN" i="1" dirty="0" smtClean="0"/>
              <a:t>f(</a:t>
            </a:r>
            <a:r>
              <a:rPr lang="en-US" altLang="zh-CN" i="1" dirty="0" err="1" smtClean="0"/>
              <a:t>x,y</a:t>
            </a:r>
            <a:r>
              <a:rPr lang="en-US" altLang="zh-CN" i="1" dirty="0" smtClean="0"/>
              <a:t>)</a:t>
            </a:r>
            <a:r>
              <a:rPr lang="en-US" altLang="zh-CN" dirty="0" smtClean="0"/>
              <a:t> and </a:t>
            </a:r>
            <a:r>
              <a:rPr lang="en-US" altLang="zh-CN" i="1" dirty="0" smtClean="0"/>
              <a:t>h(</a:t>
            </a:r>
            <a:r>
              <a:rPr lang="en-US" altLang="zh-CN" i="1" dirty="0" err="1" smtClean="0"/>
              <a:t>x,y</a:t>
            </a:r>
            <a:r>
              <a:rPr lang="en-US" altLang="zh-CN" i="1" dirty="0" smtClean="0"/>
              <a:t>)</a:t>
            </a:r>
            <a:r>
              <a:rPr lang="en-US" altLang="zh-CN" dirty="0" smtClean="0"/>
              <a:t> is equal to the convolution of the Fourier transform of </a:t>
            </a:r>
            <a:r>
              <a:rPr lang="en-US" altLang="zh-CN" i="1" dirty="0" smtClean="0"/>
              <a:t>f(</a:t>
            </a:r>
            <a:r>
              <a:rPr lang="en-US" altLang="zh-CN" i="1" dirty="0" err="1" smtClean="0"/>
              <a:t>x,y</a:t>
            </a:r>
            <a:r>
              <a:rPr lang="en-US" altLang="zh-CN" i="1" dirty="0" smtClean="0"/>
              <a:t>)</a:t>
            </a:r>
            <a:r>
              <a:rPr lang="en-US" altLang="zh-CN" dirty="0" smtClean="0"/>
              <a:t> and that of </a:t>
            </a:r>
            <a:r>
              <a:rPr lang="en-US" altLang="zh-CN" i="1" dirty="0" smtClean="0"/>
              <a:t>h(</a:t>
            </a:r>
            <a:r>
              <a:rPr lang="en-US" altLang="zh-CN" i="1" dirty="0" err="1" smtClean="0"/>
              <a:t>x,y</a:t>
            </a:r>
            <a:r>
              <a:rPr lang="en-US" altLang="zh-CN" i="1" dirty="0" smtClean="0"/>
              <a:t>)</a:t>
            </a:r>
            <a:r>
              <a:rPr lang="en-US" altLang="zh-CN" dirty="0" smtClean="0"/>
              <a:t> </a:t>
            </a:r>
          </a:p>
          <a:p>
            <a:pPr lvl="1"/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6" name="Rectangle 13"/>
          <p:cNvSpPr txBox="1">
            <a:spLocks noChangeArrowheads="1"/>
          </p:cNvSpPr>
          <p:nvPr/>
        </p:nvSpPr>
        <p:spPr>
          <a:xfrm>
            <a:off x="7042150" y="6356350"/>
            <a:ext cx="19050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D33FE8-D305-4FA5-90C1-C68C28E7B444}" type="slidenum"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214313"/>
            <a:ext cx="7848872" cy="1462087"/>
          </a:xfrm>
        </p:spPr>
        <p:txBody>
          <a:bodyPr/>
          <a:lstStyle/>
          <a:p>
            <a:r>
              <a:rPr lang="en-US" altLang="zh-CN" sz="3600" dirty="0" smtClean="0"/>
              <a:t> </a:t>
            </a:r>
            <a:endParaRPr lang="en-US" altLang="zh-CN" sz="3600" dirty="0" smtClean="0"/>
          </a:p>
        </p:txBody>
      </p:sp>
      <p:pic>
        <p:nvPicPr>
          <p:cNvPr id="67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3429000"/>
            <a:ext cx="3515127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5" y="5301208"/>
            <a:ext cx="5157783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BB3F8-AC69-46BF-84C6-194DA2578B63}" type="slidenum">
              <a:rPr lang="en-US" altLang="zh-CN"/>
              <a:pPr>
                <a:defRPr/>
              </a:pPr>
              <a:t>39</a:t>
            </a:fld>
            <a:endParaRPr lang="en-US" altLang="zh-CN" dirty="0"/>
          </a:p>
        </p:txBody>
      </p:sp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 smtClean="0"/>
              <a:t>Summary</a:t>
            </a:r>
            <a:endParaRPr lang="en-US" altLang="zh-CN" smtClean="0"/>
          </a:p>
        </p:txBody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this lecture, we have learned</a:t>
            </a:r>
          </a:p>
          <a:p>
            <a:pPr lvl="1"/>
            <a:r>
              <a:rPr lang="en-US" altLang="zh-CN" dirty="0" smtClean="0"/>
              <a:t>Preliminary Concepts</a:t>
            </a:r>
          </a:p>
          <a:p>
            <a:pPr lvl="1"/>
            <a:r>
              <a:rPr lang="en-US" altLang="zh-CN" dirty="0" smtClean="0"/>
              <a:t>The Discrete Fourier Transform of 1D and 2D</a:t>
            </a:r>
          </a:p>
          <a:p>
            <a:pPr lvl="1"/>
            <a:r>
              <a:rPr lang="en-US" altLang="zh-CN" dirty="0" smtClean="0"/>
              <a:t>Some Properties of the 2-D Discrete Fourier Transform</a:t>
            </a: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0A85F380-B041-4A3C-AF47-64B634CD9745}" type="slidenum">
              <a:rPr lang="en-US" altLang="zh-CN" sz="1400">
                <a:ea typeface="+mn-ea"/>
              </a:rPr>
              <a:pPr algn="r" eaLnBrk="0" hangingPunct="0">
                <a:defRPr/>
              </a:pPr>
              <a:t>39</a:t>
            </a:fld>
            <a:endParaRPr lang="en-US" altLang="zh-CN" sz="1400" dirty="0"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7C0608-D482-41EC-BD2B-A257CAFB92E0}" type="slidenum">
              <a:rPr lang="zh-CN" altLang="en-US"/>
              <a:pPr>
                <a:defRPr/>
              </a:pPr>
              <a:t>4</a:t>
            </a:fld>
            <a:endParaRPr lang="en-US" altLang="zh-CN" dirty="0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/>
              <a:t>1. Background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2242" y="1484784"/>
            <a:ext cx="4386262" cy="500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529" y="1844675"/>
            <a:ext cx="4680520" cy="4608661"/>
          </a:xfrm>
        </p:spPr>
        <p:txBody>
          <a:bodyPr/>
          <a:lstStyle/>
          <a:p>
            <a:r>
              <a:rPr lang="en-US" altLang="zh-CN" b="1" dirty="0" smtClean="0"/>
              <a:t>Fourier Series and Transform</a:t>
            </a:r>
          </a:p>
          <a:p>
            <a:pPr marL="0" indent="0">
              <a:buNone/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</a:t>
            </a:r>
            <a:r>
              <a:rPr lang="en-US" altLang="zh-CN" sz="2400" dirty="0" smtClean="0"/>
              <a:t>Jean </a:t>
            </a:r>
            <a:r>
              <a:rPr lang="en-US" altLang="zh-CN" sz="2400" dirty="0"/>
              <a:t>Baptiste </a:t>
            </a:r>
            <a:r>
              <a:rPr lang="en-US" altLang="zh-CN" sz="2400" dirty="0" smtClean="0"/>
              <a:t>Joseph['</a:t>
            </a:r>
            <a:r>
              <a:rPr lang="en-US" altLang="zh-CN" sz="2400" dirty="0" err="1" smtClean="0"/>
              <a:t>dʒəʊzɪf</a:t>
            </a:r>
            <a:r>
              <a:rPr lang="en-US" altLang="zh-CN" sz="2400" dirty="0" smtClean="0"/>
              <a:t>]   </a:t>
            </a:r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Fourier </a:t>
            </a:r>
            <a:r>
              <a:rPr lang="en-US" altLang="zh-CN" sz="2400" dirty="0"/>
              <a:t>[ˈ</a:t>
            </a:r>
            <a:r>
              <a:rPr lang="en-US" altLang="zh-CN" sz="2400" dirty="0" err="1"/>
              <a:t>furiei</a:t>
            </a:r>
            <a:r>
              <a:rPr lang="en-US" altLang="zh-CN" sz="2400" dirty="0"/>
              <a:t>] </a:t>
            </a:r>
            <a:r>
              <a:rPr lang="en-US" altLang="zh-CN" sz="2400" dirty="0" smtClean="0"/>
              <a:t>( born in 1768)</a:t>
            </a:r>
          </a:p>
          <a:p>
            <a:pPr lvl="1"/>
            <a:r>
              <a:rPr lang="en-US" altLang="zh-CN" dirty="0" smtClean="0"/>
              <a:t>Any periodic function can be expressed as a weighted sum of </a:t>
            </a:r>
            <a:r>
              <a:rPr lang="en-US" altLang="zh-CN" dirty="0" err="1" smtClean="0"/>
              <a:t>sines</a:t>
            </a:r>
            <a:r>
              <a:rPr lang="en-US" altLang="zh-CN" dirty="0" smtClean="0"/>
              <a:t> and/or cosines (</a:t>
            </a:r>
            <a:r>
              <a:rPr lang="en-US" altLang="zh-CN" i="1" dirty="0" smtClean="0"/>
              <a:t>Fourier series)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One image A=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 smtClean="0"/>
                  <a:t>, please </a:t>
                </a:r>
                <a:r>
                  <a:rPr lang="en-US" altLang="zh-CN" smtClean="0"/>
                  <a:t>apply 2D Fourier </a:t>
                </a:r>
                <a:r>
                  <a:rPr lang="en-US" altLang="zh-CN" dirty="0" smtClean="0"/>
                  <a:t>transform on it.</a:t>
                </a:r>
              </a:p>
              <a:p>
                <a:r>
                  <a:rPr lang="en-US" altLang="zh-CN" dirty="0" err="1" smtClean="0"/>
                  <a:t>Answer:</a:t>
                </a:r>
                <a:endParaRPr lang="en-US" altLang="zh-CN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𝐹</m:t>
                    </m:r>
                  </m:oMath>
                </a14:m>
                <a:r>
                  <a:rPr lang="en-US" altLang="zh-CN" dirty="0" smtClean="0"/>
                  <a:t>(A</a:t>
                </a:r>
                <a:r>
                  <a:rPr lang="en-US" altLang="zh-CN" sz="2000" dirty="0" smtClean="0"/>
                  <a:t>)</a:t>
                </a:r>
                <a:r>
                  <a:rPr lang="en-US" altLang="zh-CN" sz="20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−4.5+ 2.598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−4.5− 2.598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−13.5+ 7.794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i="1">
                                  <a:latin typeface="Cambria Math"/>
                                </a:rPr>
                                <m:t>−13.5+ 7.794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000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49" r="-2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3242BF-C833-432C-BEED-564E6E796576}" type="slidenum">
              <a:rPr lang="en-US" altLang="zh-CN" smtClean="0"/>
              <a:pPr>
                <a:defRPr/>
              </a:pPr>
              <a:t>40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25479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7C0608-D482-41EC-BD2B-A257CAFB92E0}" type="slidenum">
              <a:rPr lang="zh-CN" altLang="en-US"/>
              <a:pPr>
                <a:defRPr/>
              </a:pPr>
              <a:t>5</a:t>
            </a:fld>
            <a:endParaRPr lang="en-US" altLang="zh-CN" dirty="0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/>
              <a:t>Background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90550" y="1844675"/>
            <a:ext cx="7725865" cy="4449763"/>
          </a:xfrm>
        </p:spPr>
        <p:txBody>
          <a:bodyPr/>
          <a:lstStyle/>
          <a:p>
            <a:pPr lvl="1"/>
            <a:r>
              <a:rPr lang="en-US" altLang="zh-CN" dirty="0" smtClean="0"/>
              <a:t>Other functions that are not periodic can be expressed as an integral of </a:t>
            </a:r>
            <a:r>
              <a:rPr lang="en-US" altLang="zh-CN" dirty="0" err="1" smtClean="0"/>
              <a:t>sines</a:t>
            </a:r>
            <a:r>
              <a:rPr lang="en-US" altLang="zh-CN" dirty="0" smtClean="0"/>
              <a:t> and/or cosines multiplied by a weighing function (the formulation in this case </a:t>
            </a:r>
            <a:r>
              <a:rPr lang="en-US" altLang="zh-CN" smtClean="0"/>
              <a:t>is </a:t>
            </a:r>
            <a:r>
              <a:rPr lang="en-US" altLang="zh-CN" i="1" smtClean="0"/>
              <a:t>Fourier </a:t>
            </a:r>
            <a:r>
              <a:rPr lang="en-US" altLang="zh-CN" i="1" dirty="0" smtClean="0"/>
              <a:t>Transform)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Functions can be recovered by the inverse operation with </a:t>
            </a:r>
            <a:r>
              <a:rPr lang="en-US" altLang="zh-CN" i="1" dirty="0" smtClean="0"/>
              <a:t>no loss of information</a:t>
            </a:r>
          </a:p>
          <a:p>
            <a:pPr lvl="1"/>
            <a:r>
              <a:rPr lang="en-US" altLang="zh-CN" dirty="0" smtClean="0"/>
              <a:t>Applications to Image Enhancement</a:t>
            </a:r>
            <a:endParaRPr lang="en-US" altLang="zh-CN" sz="36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 txBox="1">
            <a:spLocks noChangeArrowheads="1"/>
          </p:cNvSpPr>
          <p:nvPr/>
        </p:nvSpPr>
        <p:spPr>
          <a:xfrm>
            <a:off x="7042150" y="6356350"/>
            <a:ext cx="1905000" cy="4572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44D33FE8-D305-4FA5-90C1-C68C28E7B444}" type="slidenum">
              <a:rPr lang="zh-CN" altLang="en-US" sz="1400" smtClean="0">
                <a:solidFill>
                  <a:srgbClr val="000000"/>
                </a:solidFill>
                <a:ea typeface="宋体"/>
              </a:rPr>
              <a:pPr algn="r">
                <a:defRPr/>
              </a:pPr>
              <a:t>6</a:t>
            </a:fld>
            <a:endParaRPr lang="en-US" altLang="zh-CN" sz="1400" dirty="0">
              <a:solidFill>
                <a:srgbClr val="000000"/>
              </a:solidFill>
              <a:ea typeface="宋体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600" y="274638"/>
            <a:ext cx="7344816" cy="1143000"/>
          </a:xfrm>
        </p:spPr>
        <p:txBody>
          <a:bodyPr/>
          <a:lstStyle/>
          <a:p>
            <a:r>
              <a:rPr lang="en-US" altLang="zh-CN" sz="3600" dirty="0"/>
              <a:t> </a:t>
            </a:r>
            <a:r>
              <a:rPr lang="en-US" altLang="zh-CN" sz="3600" dirty="0" err="1"/>
              <a:t>E</a:t>
            </a:r>
            <a:r>
              <a:rPr lang="en-US" altLang="zh-CN" sz="3600" dirty="0" err="1" smtClean="0"/>
              <a:t>xmaple</a:t>
            </a:r>
            <a:endParaRPr lang="zh-CN" altLang="en-US" sz="36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2060848"/>
            <a:ext cx="4038600" cy="4065315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67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92896"/>
            <a:ext cx="7505700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504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D33FE8-D305-4FA5-90C1-C68C28E7B444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993062" cy="1462087"/>
          </a:xfrm>
        </p:spPr>
        <p:txBody>
          <a:bodyPr/>
          <a:lstStyle/>
          <a:p>
            <a:r>
              <a:rPr lang="en-US" altLang="zh-CN" sz="3600" dirty="0" smtClean="0"/>
              <a:t>Example</a:t>
            </a:r>
            <a:endParaRPr lang="zh-CN" altLang="en-US" sz="3600" dirty="0"/>
          </a:p>
        </p:txBody>
      </p:sp>
      <p:pic>
        <p:nvPicPr>
          <p:cNvPr id="616554" name="Picture 1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3" y="2694175"/>
            <a:ext cx="4246245" cy="304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88458" y="5734554"/>
            <a:ext cx="342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1" dirty="0" smtClean="0">
                <a:solidFill>
                  <a:srgbClr val="000000"/>
                </a:solidFill>
              </a:rPr>
              <a:t>x</a:t>
            </a:r>
            <a:endParaRPr lang="zh-CN" altLang="en-US" b="0" i="1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96" y="2132856"/>
            <a:ext cx="72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1" dirty="0" smtClean="0">
                <a:solidFill>
                  <a:srgbClr val="000000"/>
                </a:solidFill>
              </a:rPr>
              <a:t>f(x)</a:t>
            </a:r>
            <a:endParaRPr lang="zh-CN" altLang="en-US" b="0" i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0334" y="6217691"/>
            <a:ext cx="8712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 smtClean="0">
                <a:solidFill>
                  <a:srgbClr val="000000"/>
                </a:solidFill>
              </a:rPr>
              <a:t>1D image</a:t>
            </a:r>
            <a:r>
              <a:rPr lang="zh-CN" altLang="en-US" b="0" dirty="0" smtClean="0">
                <a:solidFill>
                  <a:srgbClr val="000000"/>
                </a:solidFill>
              </a:rPr>
              <a:t>，</a:t>
            </a:r>
            <a:r>
              <a:rPr lang="en-US" altLang="zh-CN" b="0" dirty="0" smtClean="0">
                <a:solidFill>
                  <a:srgbClr val="000000"/>
                </a:solidFill>
              </a:rPr>
              <a:t>7 samples</a:t>
            </a:r>
            <a:r>
              <a:rPr lang="zh-CN" altLang="en-US" b="0" dirty="0" smtClean="0">
                <a:solidFill>
                  <a:srgbClr val="000000"/>
                </a:solidFill>
              </a:rPr>
              <a:t>（</a:t>
            </a:r>
            <a:r>
              <a:rPr lang="en-US" altLang="zh-CN" b="0" dirty="0" smtClean="0">
                <a:solidFill>
                  <a:srgbClr val="000000"/>
                </a:solidFill>
              </a:rPr>
              <a:t>0-6</a:t>
            </a:r>
            <a:r>
              <a:rPr lang="zh-CN" altLang="en-US" b="0" dirty="0" smtClean="0">
                <a:solidFill>
                  <a:srgbClr val="000000"/>
                </a:solidFill>
              </a:rPr>
              <a:t>），</a:t>
            </a:r>
            <a:r>
              <a:rPr lang="en-US" altLang="zh-CN" b="0" dirty="0" smtClean="0">
                <a:solidFill>
                  <a:srgbClr val="000000"/>
                </a:solidFill>
              </a:rPr>
              <a:t>f(x)=sin(x)</a:t>
            </a:r>
            <a:endParaRPr lang="zh-CN" altLang="en-US" b="0" dirty="0">
              <a:solidFill>
                <a:srgbClr val="000000"/>
              </a:solidFill>
            </a:endParaRPr>
          </a:p>
        </p:txBody>
      </p:sp>
      <p:pic>
        <p:nvPicPr>
          <p:cNvPr id="616556" name="Picture 1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502" y="2694175"/>
            <a:ext cx="4152900" cy="2674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95338" y="5373216"/>
            <a:ext cx="4448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dirty="0" smtClean="0">
                <a:solidFill>
                  <a:srgbClr val="000000"/>
                </a:solidFill>
              </a:rPr>
              <a:t>Sin(0x)   Sin(1x)</a:t>
            </a:r>
            <a:r>
              <a:rPr lang="zh-CN" altLang="en-US" sz="1200" b="0" dirty="0" smtClean="0">
                <a:solidFill>
                  <a:srgbClr val="000000"/>
                </a:solidFill>
              </a:rPr>
              <a:t>     </a:t>
            </a:r>
            <a:r>
              <a:rPr lang="en-US" altLang="zh-CN" sz="1200" b="0" dirty="0" smtClean="0">
                <a:solidFill>
                  <a:srgbClr val="000000"/>
                </a:solidFill>
              </a:rPr>
              <a:t>Sin(2x)</a:t>
            </a:r>
            <a:r>
              <a:rPr lang="zh-CN" altLang="en-US" sz="1200" b="0" dirty="0" smtClean="0">
                <a:solidFill>
                  <a:srgbClr val="000000"/>
                </a:solidFill>
              </a:rPr>
              <a:t>      </a:t>
            </a:r>
            <a:r>
              <a:rPr lang="en-US" altLang="zh-CN" sz="1200" b="0" dirty="0" smtClean="0">
                <a:solidFill>
                  <a:srgbClr val="000000"/>
                </a:solidFill>
              </a:rPr>
              <a:t>Sin(3x)     Sin(4x)    Sin(5x)   Sin(6x)</a:t>
            </a:r>
            <a:endParaRPr lang="zh-CN" altLang="en-US" sz="12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31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D33FE8-D305-4FA5-90C1-C68C28E7B444}" type="slidenum">
              <a:rPr lang="zh-CN" altLang="en-US"/>
              <a:pPr>
                <a:defRPr/>
              </a:pPr>
              <a:t>8</a:t>
            </a:fld>
            <a:endParaRPr lang="en-US" altLang="zh-CN" dirty="0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9" y="214313"/>
            <a:ext cx="7525518" cy="1462087"/>
          </a:xfrm>
        </p:spPr>
        <p:txBody>
          <a:bodyPr/>
          <a:lstStyle/>
          <a:p>
            <a:r>
              <a:rPr lang="en-US" altLang="zh-CN" sz="4000" dirty="0" smtClean="0"/>
              <a:t>2. Preliminary Concepts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536" y="1844674"/>
            <a:ext cx="8496944" cy="4752677"/>
          </a:xfrm>
        </p:spPr>
        <p:txBody>
          <a:bodyPr/>
          <a:lstStyle/>
          <a:p>
            <a:r>
              <a:rPr lang="en-US" altLang="zh-CN" dirty="0" smtClean="0"/>
              <a:t>Complex Numbers</a:t>
            </a:r>
          </a:p>
          <a:p>
            <a:pPr lvl="1"/>
            <a:r>
              <a:rPr lang="en-US" altLang="zh-CN" dirty="0" smtClean="0"/>
              <a:t>Complex number is defined as </a:t>
            </a:r>
          </a:p>
          <a:p>
            <a:pPr lvl="1">
              <a:buNone/>
            </a:pPr>
            <a:r>
              <a:rPr lang="en-US" altLang="zh-CN" i="1" dirty="0" smtClean="0"/>
              <a:t> 			C=R + </a:t>
            </a:r>
            <a:r>
              <a:rPr lang="en-US" altLang="zh-CN" i="1" dirty="0" err="1" smtClean="0"/>
              <a:t>jI</a:t>
            </a:r>
            <a:r>
              <a:rPr lang="en-US" altLang="zh-CN" i="1" dirty="0" smtClean="0"/>
              <a:t>    </a:t>
            </a:r>
            <a:r>
              <a:rPr lang="en-US" altLang="zh-CN" dirty="0" smtClean="0"/>
              <a:t>;    where </a:t>
            </a:r>
          </a:p>
          <a:p>
            <a:pPr lvl="1">
              <a:buClr>
                <a:srgbClr val="FF0000"/>
              </a:buClr>
            </a:pPr>
            <a:r>
              <a:rPr lang="en-US" altLang="zh-CN" dirty="0" smtClean="0"/>
              <a:t>R denotes the </a:t>
            </a:r>
            <a:r>
              <a:rPr lang="en-US" altLang="zh-CN" b="1" dirty="0" smtClean="0"/>
              <a:t>real part </a:t>
            </a:r>
            <a:r>
              <a:rPr lang="en-US" altLang="zh-CN" dirty="0" smtClean="0"/>
              <a:t>of the complex number and I its </a:t>
            </a:r>
            <a:r>
              <a:rPr lang="en-US" altLang="zh-CN" b="1" dirty="0" smtClean="0"/>
              <a:t>imaginary part </a:t>
            </a:r>
            <a:r>
              <a:rPr lang="en-US" altLang="zh-CN" dirty="0" smtClean="0"/>
              <a:t>;</a:t>
            </a:r>
          </a:p>
          <a:p>
            <a:pPr lvl="1">
              <a:buClr>
                <a:srgbClr val="FF0000"/>
              </a:buClr>
            </a:pPr>
            <a:r>
              <a:rPr lang="en-US" altLang="zh-CN" b="1" i="1" dirty="0" smtClean="0"/>
              <a:t>Conjugate</a:t>
            </a:r>
            <a:r>
              <a:rPr lang="en-US" altLang="zh-CN" dirty="0" smtClean="0"/>
              <a:t> ( </a:t>
            </a:r>
            <a:r>
              <a:rPr lang="zh-CN" altLang="en-US" dirty="0" smtClean="0"/>
              <a:t>共轭 </a:t>
            </a:r>
            <a:r>
              <a:rPr lang="en-US" altLang="zh-CN" dirty="0" smtClean="0"/>
              <a:t>) of a complex number C, denoted C</a:t>
            </a:r>
            <a:r>
              <a:rPr lang="en-US" altLang="zh-CN" baseline="30000" dirty="0" smtClean="0"/>
              <a:t>*</a:t>
            </a:r>
            <a:r>
              <a:rPr lang="en-US" altLang="zh-CN" dirty="0" smtClean="0"/>
              <a:t> :             </a:t>
            </a:r>
            <a:r>
              <a:rPr lang="en-US" altLang="zh-CN" i="1" dirty="0" smtClean="0"/>
              <a:t>C</a:t>
            </a:r>
            <a:r>
              <a:rPr lang="en-US" altLang="zh-CN" baseline="30000" dirty="0" smtClean="0"/>
              <a:t> * </a:t>
            </a:r>
            <a:r>
              <a:rPr lang="en-US" altLang="zh-CN" i="1" dirty="0" smtClean="0"/>
              <a:t>=R – </a:t>
            </a:r>
            <a:r>
              <a:rPr lang="en-US" altLang="zh-CN" i="1" dirty="0" err="1" smtClean="0"/>
              <a:t>jI</a:t>
            </a:r>
            <a:endParaRPr lang="en-US" altLang="zh-CN" i="1" dirty="0" smtClean="0"/>
          </a:p>
          <a:p>
            <a:pPr lvl="1">
              <a:buClr>
                <a:srgbClr val="FF0000"/>
              </a:buClr>
            </a:pPr>
            <a:r>
              <a:rPr lang="en-US" altLang="zh-CN" dirty="0" smtClean="0"/>
              <a:t>Complex number </a:t>
            </a:r>
            <a:r>
              <a:rPr lang="en-US" altLang="zh-CN" i="1" dirty="0" err="1" smtClean="0"/>
              <a:t>R+jI</a:t>
            </a:r>
            <a:r>
              <a:rPr lang="en-US" altLang="zh-CN" i="1" dirty="0" smtClean="0"/>
              <a:t>  </a:t>
            </a:r>
            <a:r>
              <a:rPr lang="en-US" altLang="zh-CN" dirty="0" smtClean="0"/>
              <a:t>is a point in the rectangular coordinate system of the complex plane</a:t>
            </a:r>
          </a:p>
        </p:txBody>
      </p:sp>
      <p:graphicFrame>
        <p:nvGraphicFramePr>
          <p:cNvPr id="455681" name="Object 1"/>
          <p:cNvGraphicFramePr>
            <a:graphicFrameLocks noChangeAspect="1"/>
          </p:cNvGraphicFramePr>
          <p:nvPr/>
        </p:nvGraphicFramePr>
        <p:xfrm>
          <a:off x="5580112" y="2924944"/>
          <a:ext cx="1224136" cy="540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714" name="Equation" r:id="rId4" imgW="545760" imgH="241200" progId="Equation.DSMT4">
                  <p:embed/>
                </p:oleObj>
              </mc:Choice>
              <mc:Fallback>
                <p:oleObj name="Equation" r:id="rId4" imgW="545760" imgH="24120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2924944"/>
                        <a:ext cx="1224136" cy="5408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D33FE8-D305-4FA5-90C1-C68C28E7B444}" type="slidenum">
              <a:rPr lang="zh-CN" altLang="en-US"/>
              <a:pPr>
                <a:defRPr/>
              </a:pPr>
              <a:t>9</a:t>
            </a:fld>
            <a:endParaRPr lang="en-US" altLang="zh-CN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536" y="1844674"/>
            <a:ext cx="8496944" cy="4752677"/>
          </a:xfrm>
        </p:spPr>
        <p:txBody>
          <a:bodyPr/>
          <a:lstStyle/>
          <a:p>
            <a:r>
              <a:rPr lang="en-US" altLang="zh-CN" dirty="0" smtClean="0"/>
              <a:t>Complex Numbers</a:t>
            </a:r>
          </a:p>
          <a:p>
            <a:pPr lvl="1"/>
            <a:r>
              <a:rPr lang="en-US" altLang="zh-CN" dirty="0" smtClean="0"/>
              <a:t>can be represented in polar coordinates  by </a:t>
            </a:r>
          </a:p>
          <a:p>
            <a:pPr lvl="1">
              <a:buNone/>
            </a:pPr>
            <a:r>
              <a:rPr lang="en-US" altLang="zh-CN" dirty="0" smtClean="0"/>
              <a:t>      </a:t>
            </a:r>
          </a:p>
          <a:p>
            <a:pPr lvl="1"/>
            <a:r>
              <a:rPr lang="en-US" altLang="zh-CN" dirty="0" smtClean="0"/>
              <a:t>Where                         is the length of  the vector from the origin of the complex plane to point (R,I). </a:t>
            </a:r>
          </a:p>
          <a:p>
            <a:pPr lvl="1"/>
            <a:r>
              <a:rPr lang="en-US" altLang="zh-CN" dirty="0" smtClean="0"/>
              <a:t>     is the angle between the vector and the real axis.</a:t>
            </a:r>
          </a:p>
          <a:p>
            <a:pPr lvl="1"/>
            <a:r>
              <a:rPr lang="en-US" altLang="zh-CN" b="1" i="1" dirty="0" smtClean="0"/>
              <a:t>Euler’s formula   </a:t>
            </a:r>
          </a:p>
          <a:p>
            <a:pPr lvl="1"/>
            <a:endParaRPr lang="en-US" altLang="zh-CN" dirty="0" smtClean="0"/>
          </a:p>
        </p:txBody>
      </p:sp>
      <p:graphicFrame>
        <p:nvGraphicFramePr>
          <p:cNvPr id="616451" name="Object 3"/>
          <p:cNvGraphicFramePr>
            <a:graphicFrameLocks noChangeAspect="1"/>
          </p:cNvGraphicFramePr>
          <p:nvPr/>
        </p:nvGraphicFramePr>
        <p:xfrm>
          <a:off x="2411760" y="2846789"/>
          <a:ext cx="3240360" cy="582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11" name="Equation" r:id="rId4" imgW="1409400" imgH="253800" progId="Equation.DSMT4">
                  <p:embed/>
                </p:oleObj>
              </mc:Choice>
              <mc:Fallback>
                <p:oleObj name="Equation" r:id="rId4" imgW="1409400" imgH="2538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2846789"/>
                        <a:ext cx="3240360" cy="5822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6452" name="Object 4"/>
          <p:cNvGraphicFramePr>
            <a:graphicFrameLocks noChangeAspect="1"/>
          </p:cNvGraphicFramePr>
          <p:nvPr/>
        </p:nvGraphicFramePr>
        <p:xfrm>
          <a:off x="2339752" y="3356992"/>
          <a:ext cx="2016224" cy="642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12" name="Equation" r:id="rId6" imgW="914400" imgH="291960" progId="Equation.DSMT4">
                  <p:embed/>
                </p:oleObj>
              </mc:Choice>
              <mc:Fallback>
                <p:oleObj name="Equation" r:id="rId6" imgW="914400" imgH="29196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3356992"/>
                        <a:ext cx="2016224" cy="6427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6453" name="Object 5"/>
          <p:cNvGraphicFramePr>
            <a:graphicFrameLocks noChangeAspect="1"/>
          </p:cNvGraphicFramePr>
          <p:nvPr/>
        </p:nvGraphicFramePr>
        <p:xfrm>
          <a:off x="1259632" y="4437112"/>
          <a:ext cx="308606" cy="432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13" name="Equation" r:id="rId8" imgW="126720" imgH="177480" progId="Equation.DSMT4">
                  <p:embed/>
                </p:oleObj>
              </mc:Choice>
              <mc:Fallback>
                <p:oleObj name="Equation" r:id="rId8" imgW="126720" imgH="17748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4437112"/>
                        <a:ext cx="308606" cy="4320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6454" name="Object 6"/>
          <p:cNvGraphicFramePr>
            <a:graphicFrameLocks noChangeAspect="1"/>
          </p:cNvGraphicFramePr>
          <p:nvPr/>
        </p:nvGraphicFramePr>
        <p:xfrm>
          <a:off x="3696692" y="4941168"/>
          <a:ext cx="26035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14" name="Equation" r:id="rId10" imgW="1180800" imgH="228600" progId="Equation.DSMT4">
                  <p:embed/>
                </p:oleObj>
              </mc:Choice>
              <mc:Fallback>
                <p:oleObj name="Equation" r:id="rId10" imgW="118080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6692" y="4941168"/>
                        <a:ext cx="2603500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6455" name="Object 7"/>
          <p:cNvGraphicFramePr>
            <a:graphicFrameLocks noChangeAspect="1"/>
          </p:cNvGraphicFramePr>
          <p:nvPr/>
        </p:nvGraphicFramePr>
        <p:xfrm>
          <a:off x="3070225" y="5589588"/>
          <a:ext cx="1489075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15" name="Equation" r:id="rId12" imgW="647640" imgH="253800" progId="Equation.DSMT4">
                  <p:embed/>
                </p:oleObj>
              </mc:Choice>
              <mc:Fallback>
                <p:oleObj name="Equation" r:id="rId12" imgW="647640" imgH="2538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0225" y="5589588"/>
                        <a:ext cx="1489075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1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18567</TotalTime>
  <Words>1172</Words>
  <Application>Microsoft Office PowerPoint</Application>
  <PresentationFormat>全屏显示(4:3)</PresentationFormat>
  <Paragraphs>280</Paragraphs>
  <Slides>40</Slides>
  <Notes>12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40</vt:i4>
      </vt:variant>
    </vt:vector>
  </HeadingPairs>
  <TitlesOfParts>
    <vt:vector size="44" baseType="lpstr">
      <vt:lpstr>主题1</vt:lpstr>
      <vt:lpstr>Equation</vt:lpstr>
      <vt:lpstr>方程式</vt:lpstr>
      <vt:lpstr>CorelPhotoPaint.Image.11</vt:lpstr>
      <vt:lpstr>Digital Image Processing</vt:lpstr>
      <vt:lpstr>Chapter 4 </vt:lpstr>
      <vt:lpstr>Contents</vt:lpstr>
      <vt:lpstr>1. Background</vt:lpstr>
      <vt:lpstr>Background</vt:lpstr>
      <vt:lpstr> Exmaple</vt:lpstr>
      <vt:lpstr>Example</vt:lpstr>
      <vt:lpstr>2. Preliminary Concepts</vt:lpstr>
      <vt:lpstr>PowerPoint 演示文稿</vt:lpstr>
      <vt:lpstr>3、The Discrete Fourier Transform</vt:lpstr>
      <vt:lpstr> 1D Discrete Fourier Transform</vt:lpstr>
      <vt:lpstr>PowerPoint 演示文稿</vt:lpstr>
      <vt:lpstr> 1D Discrete Inverse Fourier Transform</vt:lpstr>
      <vt:lpstr> 1D Forward（inverse）DFT</vt:lpstr>
      <vt:lpstr> 2D DFT</vt:lpstr>
      <vt:lpstr> 2D inverse DFT</vt:lpstr>
      <vt:lpstr> Visualizing DFT</vt:lpstr>
      <vt:lpstr> 4、DFT Properties</vt:lpstr>
      <vt:lpstr>DFT Properties</vt:lpstr>
      <vt:lpstr>DFT Properties</vt:lpstr>
      <vt:lpstr>DFT Properties</vt:lpstr>
      <vt:lpstr>DFT Properties</vt:lpstr>
      <vt:lpstr>DFT Properties</vt:lpstr>
      <vt:lpstr>DFT Properties</vt:lpstr>
      <vt:lpstr>DFT Properties</vt:lpstr>
      <vt:lpstr>DFT Properties</vt:lpstr>
      <vt:lpstr>DFT Properties</vt:lpstr>
      <vt:lpstr>DFT Properties</vt:lpstr>
      <vt:lpstr>PowerPoint 演示文稿</vt:lpstr>
      <vt:lpstr>DFT Properties</vt:lpstr>
      <vt:lpstr>DFT Properties</vt:lpstr>
      <vt:lpstr>Magnitude and Phase of DFT</vt:lpstr>
      <vt:lpstr>PowerPoint 演示文稿</vt:lpstr>
      <vt:lpstr>PowerPoint 演示文稿</vt:lpstr>
      <vt:lpstr>DFT Example</vt:lpstr>
      <vt:lpstr>PowerPoint 演示文稿</vt:lpstr>
      <vt:lpstr>5、Convolution Theory</vt:lpstr>
      <vt:lpstr> </vt:lpstr>
      <vt:lpstr>Summary</vt:lpstr>
      <vt:lpstr>problem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3 - digital image processing</dc:title>
  <dc:creator>lenovo</dc:creator>
  <cp:lastModifiedBy>蒋石</cp:lastModifiedBy>
  <cp:revision>1150</cp:revision>
  <dcterms:created xsi:type="dcterms:W3CDTF">2000-11-14T14:30:22Z</dcterms:created>
  <dcterms:modified xsi:type="dcterms:W3CDTF">2019-04-28T03:52:48Z</dcterms:modified>
</cp:coreProperties>
</file>